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4" r:id="rId1"/>
  </p:sldMasterIdLst>
  <p:notesMasterIdLst>
    <p:notesMasterId r:id="rId33"/>
  </p:notesMasterIdLst>
  <p:sldIdLst>
    <p:sldId id="299" r:id="rId2"/>
    <p:sldId id="298" r:id="rId3"/>
    <p:sldId id="273" r:id="rId4"/>
    <p:sldId id="271" r:id="rId5"/>
    <p:sldId id="272" r:id="rId6"/>
    <p:sldId id="294" r:id="rId7"/>
    <p:sldId id="293" r:id="rId8"/>
    <p:sldId id="268" r:id="rId9"/>
    <p:sldId id="269" r:id="rId10"/>
    <p:sldId id="270" r:id="rId11"/>
    <p:sldId id="259" r:id="rId12"/>
    <p:sldId id="276" r:id="rId13"/>
    <p:sldId id="277" r:id="rId14"/>
    <p:sldId id="278" r:id="rId15"/>
    <p:sldId id="279" r:id="rId16"/>
    <p:sldId id="280" r:id="rId17"/>
    <p:sldId id="288" r:id="rId18"/>
    <p:sldId id="282" r:id="rId19"/>
    <p:sldId id="283" r:id="rId20"/>
    <p:sldId id="284" r:id="rId21"/>
    <p:sldId id="285" r:id="rId22"/>
    <p:sldId id="286" r:id="rId23"/>
    <p:sldId id="292" r:id="rId24"/>
    <p:sldId id="266" r:id="rId25"/>
    <p:sldId id="275" r:id="rId26"/>
    <p:sldId id="296" r:id="rId27"/>
    <p:sldId id="258" r:id="rId28"/>
    <p:sldId id="257" r:id="rId29"/>
    <p:sldId id="289" r:id="rId30"/>
    <p:sldId id="295" r:id="rId31"/>
    <p:sldId id="274" r:id="rId32"/>
  </p:sldIdLst>
  <p:sldSz cx="18288000" cy="10287000"/>
  <p:notesSz cx="6858000" cy="9144000"/>
  <p:embeddedFontLst>
    <p:embeddedFont>
      <p:font typeface="Alexandria Bold" panose="020B0604020202020204" charset="-78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libri Light" panose="020F0302020204030204" pitchFamily="34" charset="0"/>
      <p:regular r:id="rId39"/>
      <p:italic r:id="rId40"/>
    </p:embeddedFont>
    <p:embeddedFont>
      <p:font typeface="Garet" panose="020B0604020202020204" charset="0"/>
      <p:regular r:id="rId41"/>
    </p:embeddedFont>
    <p:embeddedFont>
      <p:font typeface="Garet Bold" panose="020B0604020202020204" charset="0"/>
      <p:regular r:id="rId4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1815" autoAdjust="0"/>
  </p:normalViewPr>
  <p:slideViewPr>
    <p:cSldViewPr>
      <p:cViewPr varScale="1">
        <p:scale>
          <a:sx n="44" d="100"/>
          <a:sy n="44" d="100"/>
        </p:scale>
        <p:origin x="87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Mortality Insurance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AAE-47F6-9DF8-974AC1E12FC2}"/>
              </c:ext>
            </c:extLst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AAE-47F6-9DF8-974AC1E12FC2}"/>
              </c:ext>
            </c:extLst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AAE-47F6-9DF8-974AC1E12FC2}"/>
              </c:ext>
            </c:extLst>
          </c:dPt>
          <c:dPt>
            <c:idx val="3"/>
            <c:bubble3D val="0"/>
            <c:spPr>
              <a:solidFill>
                <a:schemeClr val="dk1">
                  <a:tint val="985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AAE-47F6-9DF8-974AC1E12FC2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68</c:v>
                </c:pt>
                <c:pt idx="1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8B-4004-B32B-CB912CC39C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Critical Illness Insurance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AE3-4449-BBE6-B123FEA5D08C}"/>
              </c:ext>
            </c:extLst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AE3-4449-BBE6-B123FEA5D08C}"/>
              </c:ext>
            </c:extLst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AE3-4449-BBE6-B123FEA5D08C}"/>
              </c:ext>
            </c:extLst>
          </c:dPt>
          <c:dPt>
            <c:idx val="3"/>
            <c:bubble3D val="0"/>
            <c:spPr>
              <a:solidFill>
                <a:schemeClr val="dk1">
                  <a:tint val="985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AE3-4449-BBE6-B123FEA5D08C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83</c:v>
                </c:pt>
                <c:pt idx="1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AE3-4449-BBE6-B123FEA5D0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Mortality Insurance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46E-4E78-98C3-54F21CCC3AAA}"/>
              </c:ext>
            </c:extLst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46E-4E78-98C3-54F21CCC3AAA}"/>
              </c:ext>
            </c:extLst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46E-4E78-98C3-54F21CCC3AAA}"/>
              </c:ext>
            </c:extLst>
          </c:dPt>
          <c:dPt>
            <c:idx val="3"/>
            <c:bubble3D val="0"/>
            <c:spPr>
              <a:solidFill>
                <a:schemeClr val="dk1">
                  <a:tint val="985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46E-4E78-98C3-54F21CCC3AAA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33.333300000000001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46E-4E78-98C3-54F21CCC3A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2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0.32957</cdr:y>
    </cdr:from>
    <cdr:to>
      <cdr:x>1</cdr:x>
      <cdr:y>0.58564</cdr:y>
    </cdr:to>
    <cdr:sp macro="" textlink="">
      <cdr:nvSpPr>
        <cdr:cNvPr id="2" name="TextBox 3">
          <a:extLst xmlns:a="http://schemas.openxmlformats.org/drawingml/2006/main">
            <a:ext uri="{FF2B5EF4-FFF2-40B4-BE49-F238E27FC236}">
              <a16:creationId xmlns:a16="http://schemas.microsoft.com/office/drawing/2014/main" id="{7A91EE00-8158-4CDF-B69F-519DF77F177E}"/>
            </a:ext>
          </a:extLst>
        </cdr:cNvPr>
        <cdr:cNvSpPr txBox="1"/>
      </cdr:nvSpPr>
      <cdr:spPr>
        <a:xfrm xmlns:a="http://schemas.openxmlformats.org/drawingml/2006/main">
          <a:off x="-6400800" y="1655842"/>
          <a:ext cx="6096000" cy="128657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lIns="0" tIns="0" rIns="0" bIns="0" rtlCol="0" anchor="t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>
            <a:lnSpc>
              <a:spcPts val="11448"/>
            </a:lnSpc>
          </a:pPr>
          <a:r>
            <a:rPr lang="en-US" sz="6000" b="1" dirty="0">
              <a:solidFill>
                <a:schemeClr val="accent2">
                  <a:lumMod val="75000"/>
                </a:schemeClr>
              </a:solidFill>
              <a:latin typeface="Alexandria Bold"/>
              <a:ea typeface="Alexandria Bold"/>
              <a:cs typeface="Alexandria Bold"/>
              <a:sym typeface="Alexandria Bold"/>
            </a:rPr>
            <a:t>DPI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4E1CB7-52F5-4DBA-854F-407E106F1D14}" type="datetimeFigureOut">
              <a:rPr lang="en-SG" smtClean="0"/>
              <a:t>19/9/2025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3C9CC-DB1D-4341-8D6B-8DB6422E4D9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44807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3C9CC-DB1D-4341-8D6B-8DB6422E4D90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244958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In the next few slides, </a:t>
            </a:r>
          </a:p>
          <a:p>
            <a:pPr marL="171450" indent="-171450">
              <a:buFontTx/>
              <a:buChar char="-"/>
            </a:pPr>
            <a:r>
              <a:rPr lang="en-SG" dirty="0"/>
              <a:t>Data we used (2 sets.. Consumers and then insurers)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3C9CC-DB1D-4341-8D6B-8DB6422E4D90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12474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Call to action: the more liabilities you take on, the more you need to set aside to spend on insurance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3C9CC-DB1D-4341-8D6B-8DB6422E4D90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20250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Call to action: couples looking to have kids, you need to start budgeting extra for insurance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3C9CC-DB1D-4341-8D6B-8DB6422E4D90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81585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3C9CC-DB1D-4341-8D6B-8DB6422E4D90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98146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Call to action: smokers you know where to buy your insurance from</a:t>
            </a:r>
          </a:p>
          <a:p>
            <a:endParaRPr lang="en-SG" dirty="0"/>
          </a:p>
          <a:p>
            <a:r>
              <a:rPr lang="en-SG" dirty="0"/>
              <a:t>In the next few slides, we will talk about the models</a:t>
            </a:r>
          </a:p>
          <a:p>
            <a:pPr marL="171450" indent="-171450">
              <a:buFontTx/>
              <a:buChar char="-"/>
            </a:pPr>
            <a:r>
              <a:rPr lang="en-SG" dirty="0"/>
              <a:t>2 models, 1 to predict the budget and 1 to recommend policy. </a:t>
            </a:r>
          </a:p>
          <a:p>
            <a:pPr marL="171450" indent="-171450">
              <a:buFontTx/>
              <a:buChar char="-"/>
            </a:pPr>
            <a:r>
              <a:rPr lang="en-SG" dirty="0"/>
              <a:t>Both of which built on top of the users inputs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3C9CC-DB1D-4341-8D6B-8DB6422E4D90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07954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3C9CC-DB1D-4341-8D6B-8DB6422E4D90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629770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Model selection based on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3C9CC-DB1D-4341-8D6B-8DB6422E4D90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0472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Model selection based on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3C9CC-DB1D-4341-8D6B-8DB6422E4D90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07555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err="1"/>
              <a:t>kiv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3C9CC-DB1D-4341-8D6B-8DB6422E4D90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65219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3C9CC-DB1D-4341-8D6B-8DB6422E4D90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43369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3C9CC-DB1D-4341-8D6B-8DB6422E4D90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29528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Demo follow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3C9CC-DB1D-4341-8D6B-8DB6422E4D90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916921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3C9CC-DB1D-4341-8D6B-8DB6422E4D90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294636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3C9CC-DB1D-4341-8D6B-8DB6422E4D90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348859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3C9CC-DB1D-4341-8D6B-8DB6422E4D90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632018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MAS control: Although the sum assured limits are controlled, the purpose of DPI is to provide a good starting point for fresh graduates or people entering a new phase in their lives. It helps cover the shortfall sum assured.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3C9CC-DB1D-4341-8D6B-8DB6422E4D90}" type="slidenum">
              <a:rPr lang="en-SG" smtClean="0"/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523469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3C9CC-DB1D-4341-8D6B-8DB6422E4D90}" type="slidenum">
              <a:rPr lang="en-SG" smtClean="0"/>
              <a:t>31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15593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3C9CC-DB1D-4341-8D6B-8DB6422E4D90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23375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3C9CC-DB1D-4341-8D6B-8DB6422E4D90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61650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3C9CC-DB1D-4341-8D6B-8DB6422E4D90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27188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3C9CC-DB1D-4341-8D6B-8DB6422E4D90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79454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3C9CC-DB1D-4341-8D6B-8DB6422E4D90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70618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3C9CC-DB1D-4341-8D6B-8DB6422E4D90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77203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3C9CC-DB1D-4341-8D6B-8DB6422E4D90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53284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09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15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789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95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88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405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337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035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609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296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967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6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7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9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6.jpeg"/><Relationship Id="rId18" Type="http://schemas.openxmlformats.org/officeDocument/2006/relationships/image" Target="../media/image31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6.sv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5.png"/><Relationship Id="rId5" Type="http://schemas.openxmlformats.org/officeDocument/2006/relationships/image" Target="../media/image22.png"/><Relationship Id="rId15" Type="http://schemas.openxmlformats.org/officeDocument/2006/relationships/image" Target="../media/image28.png"/><Relationship Id="rId10" Type="http://schemas.openxmlformats.org/officeDocument/2006/relationships/image" Target="../media/image4.svg"/><Relationship Id="rId4" Type="http://schemas.openxmlformats.org/officeDocument/2006/relationships/image" Target="../media/image21.png"/><Relationship Id="rId9" Type="http://schemas.openxmlformats.org/officeDocument/2006/relationships/image" Target="../media/image3.png"/><Relationship Id="rId1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hyperlink" Target="https://www.dbs.com.sg/personal/articles/nav/protection/insurance-needs-for-different-life-stages" TargetMode="External"/><Relationship Id="rId4" Type="http://schemas.openxmlformats.org/officeDocument/2006/relationships/image" Target="../media/image4.sv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hannelnewsasia.com/today/voices/commentary-most-young-adults-singapore-are-under-insured-and-its-bigger-problem-we-may-think-4868316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42.svg"/><Relationship Id="rId4" Type="http://schemas.openxmlformats.org/officeDocument/2006/relationships/image" Target="../media/image4.svg"/><Relationship Id="rId9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47.png"/><Relationship Id="rId5" Type="http://schemas.openxmlformats.org/officeDocument/2006/relationships/image" Target="../media/image5.png"/><Relationship Id="rId10" Type="http://schemas.openxmlformats.org/officeDocument/2006/relationships/image" Target="../media/image46.svg"/><Relationship Id="rId4" Type="http://schemas.openxmlformats.org/officeDocument/2006/relationships/image" Target="../media/image4.svg"/><Relationship Id="rId9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3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51.png"/><Relationship Id="rId4" Type="http://schemas.openxmlformats.org/officeDocument/2006/relationships/image" Target="../media/image4.svg"/><Relationship Id="rId9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3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siaadvisersnetwork.com/Article/aid/82893/Singapore-More-buying-life-insurance-online-but-agents-still-preferred#:~:text=Though%20online%20purchases%20of%20life,bulk%20of%20high%2Dpremium%20policies." TargetMode="External"/><Relationship Id="rId3" Type="http://schemas.openxmlformats.org/officeDocument/2006/relationships/image" Target="../media/image5.pn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10" Type="http://schemas.openxmlformats.org/officeDocument/2006/relationships/image" Target="../media/image4.svg"/><Relationship Id="rId4" Type="http://schemas.openxmlformats.org/officeDocument/2006/relationships/image" Target="../media/image6.svg"/><Relationship Id="rId9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www.channelnewsasia.com/today/ground-up/why-some-young-adults-spore-under-insured-4647186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5.png"/><Relationship Id="rId5" Type="http://schemas.openxmlformats.org/officeDocument/2006/relationships/image" Target="../media/image5.png"/><Relationship Id="rId10" Type="http://schemas.openxmlformats.org/officeDocument/2006/relationships/image" Target="../media/image14.png"/><Relationship Id="rId4" Type="http://schemas.openxmlformats.org/officeDocument/2006/relationships/image" Target="../media/image4.sv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E15888D-DE4D-44D0-A9D1-2D04A60C6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36551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275687" y="8648700"/>
            <a:ext cx="3736625" cy="13388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Garet"/>
                <a:ea typeface="Garet"/>
                <a:cs typeface="Garet"/>
                <a:sym typeface="Garet"/>
              </a:rPr>
              <a:t>By Daniel Lum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Garet"/>
                <a:ea typeface="Garet"/>
                <a:cs typeface="Garet"/>
                <a:sym typeface="Garet"/>
              </a:rPr>
              <a:t>19</a:t>
            </a:r>
            <a:r>
              <a:rPr lang="en-US" sz="2400" b="1" baseline="30000" dirty="0">
                <a:solidFill>
                  <a:schemeClr val="bg1">
                    <a:lumMod val="95000"/>
                  </a:schemeClr>
                </a:solidFill>
                <a:latin typeface="Garet"/>
                <a:ea typeface="Garet"/>
                <a:cs typeface="Garet"/>
                <a:sym typeface="Garet"/>
              </a:rPr>
              <a:t>th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Garet"/>
                <a:ea typeface="Garet"/>
                <a:cs typeface="Garet"/>
                <a:sym typeface="Garet"/>
              </a:rPr>
              <a:t> September 2025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45438-5A9D-40C0-9930-A73B16614030}"/>
              </a:ext>
            </a:extLst>
          </p:cNvPr>
          <p:cNvSpPr txBox="1"/>
          <p:nvPr/>
        </p:nvSpPr>
        <p:spPr>
          <a:xfrm>
            <a:off x="762000" y="3151891"/>
            <a:ext cx="141732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11448"/>
              </a:lnSpc>
              <a:defRPr sz="6000" b="1">
                <a:solidFill>
                  <a:srgbClr val="3F3D3E"/>
                </a:solidFill>
                <a:latin typeface="Alexandria Bold"/>
                <a:ea typeface="Alexandria Bold"/>
                <a:cs typeface="Alexandria Bold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3600" b="0" dirty="0">
                <a:solidFill>
                  <a:schemeClr val="bg1">
                    <a:lumMod val="95000"/>
                  </a:schemeClr>
                </a:solidFill>
                <a:latin typeface="Garet" panose="020B0604020202020204" charset="0"/>
              </a:rPr>
              <a:t>From Budget to Best Life Insurance Policy — All in One </a:t>
            </a:r>
            <a:r>
              <a:rPr lang="en-SG" sz="3600" b="0" dirty="0">
                <a:solidFill>
                  <a:schemeClr val="bg1">
                    <a:lumMod val="95000"/>
                  </a:schemeClr>
                </a:solidFill>
                <a:latin typeface="Garet" panose="020B0604020202020204" charset="0"/>
              </a:rPr>
              <a:t>App</a:t>
            </a:r>
          </a:p>
          <a:p>
            <a:pPr algn="l">
              <a:lnSpc>
                <a:spcPct val="100000"/>
              </a:lnSpc>
            </a:pPr>
            <a:endParaRPr lang="en-SG"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E08C3D-2158-4363-B382-CA55B310C2B8}"/>
              </a:ext>
            </a:extLst>
          </p:cNvPr>
          <p:cNvSpPr txBox="1"/>
          <p:nvPr/>
        </p:nvSpPr>
        <p:spPr>
          <a:xfrm>
            <a:off x="502855" y="1859230"/>
            <a:ext cx="4211346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11448"/>
              </a:lnSpc>
              <a:defRPr sz="6000" b="1">
                <a:solidFill>
                  <a:srgbClr val="3F3D3E"/>
                </a:solidFill>
                <a:latin typeface="Alexandria Bold"/>
                <a:ea typeface="Alexandria Bold"/>
                <a:cs typeface="Alexandria Bold"/>
              </a:defRPr>
            </a:lvl1pPr>
          </a:lstStyle>
          <a:p>
            <a:pPr>
              <a:lnSpc>
                <a:spcPct val="100000"/>
              </a:lnSpc>
            </a:pPr>
            <a:r>
              <a:rPr lang="en-SG" dirty="0" err="1">
                <a:solidFill>
                  <a:schemeClr val="bg1">
                    <a:lumMod val="95000"/>
                  </a:schemeClr>
                </a:solidFill>
              </a:rPr>
              <a:t>Hor</a:t>
            </a:r>
            <a:r>
              <a:rPr lang="en-SG" dirty="0" err="1">
                <a:solidFill>
                  <a:schemeClr val="accent2">
                    <a:lumMod val="75000"/>
                  </a:schemeClr>
                </a:solidFill>
              </a:rPr>
              <a:t>AI</a:t>
            </a:r>
            <a:r>
              <a:rPr lang="en-SG" dirty="0" err="1">
                <a:solidFill>
                  <a:schemeClr val="bg1">
                    <a:lumMod val="95000"/>
                  </a:schemeClr>
                </a:solidFill>
              </a:rPr>
              <a:t>zon</a:t>
            </a:r>
            <a:endParaRPr lang="en-SG" dirty="0">
              <a:solidFill>
                <a:schemeClr val="bg1">
                  <a:lumMod val="95000"/>
                </a:schemeClr>
              </a:solidFill>
            </a:endParaRPr>
          </a:p>
          <a:p>
            <a:pPr algn="l">
              <a:lnSpc>
                <a:spcPct val="100000"/>
              </a:lnSpc>
            </a:pPr>
            <a:endParaRPr lang="en-SG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807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AutoShape 9"/>
          <p:cNvSpPr/>
          <p:nvPr/>
        </p:nvSpPr>
        <p:spPr>
          <a:xfrm flipV="1">
            <a:off x="3048000" y="9174929"/>
            <a:ext cx="13166256" cy="2272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6214256" y="8648700"/>
            <a:ext cx="1271574" cy="74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09</a:t>
            </a: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96CB0398-CB1F-4C78-947B-BB1DB70CC262}"/>
              </a:ext>
            </a:extLst>
          </p:cNvPr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C6A329-67E1-4E85-A42E-315EB636F141}"/>
              </a:ext>
            </a:extLst>
          </p:cNvPr>
          <p:cNvSpPr txBox="1"/>
          <p:nvPr/>
        </p:nvSpPr>
        <p:spPr>
          <a:xfrm>
            <a:off x="3808780" y="3732274"/>
            <a:ext cx="11888419" cy="2031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11448"/>
              </a:lnSpc>
              <a:defRPr sz="6000" b="1">
                <a:solidFill>
                  <a:srgbClr val="3F3D3E"/>
                </a:solidFill>
                <a:latin typeface="Alexandria Bold"/>
                <a:ea typeface="Alexandria Bold"/>
                <a:cs typeface="Alexandria Bold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SG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can we </a:t>
            </a:r>
            <a:r>
              <a:rPr lang="en-SG" sz="4400" dirty="0">
                <a:solidFill>
                  <a:schemeClr val="accent2">
                    <a:lumMod val="75000"/>
                  </a:schemeClr>
                </a:solidFill>
              </a:rPr>
              <a:t>create one space </a:t>
            </a:r>
            <a:r>
              <a:rPr lang="en-SG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help </a:t>
            </a:r>
            <a:r>
              <a:rPr lang="en-SG" sz="4400" dirty="0">
                <a:solidFill>
                  <a:schemeClr val="accent2">
                    <a:lumMod val="75000"/>
                  </a:schemeClr>
                </a:solidFill>
              </a:rPr>
              <a:t>budget</a:t>
            </a:r>
            <a:r>
              <a:rPr lang="en-SG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make </a:t>
            </a:r>
            <a:r>
              <a:rPr lang="en-SG" sz="4400" dirty="0">
                <a:solidFill>
                  <a:schemeClr val="accent2">
                    <a:lumMod val="75000"/>
                  </a:schemeClr>
                </a:solidFill>
              </a:rPr>
              <a:t>comparisons</a:t>
            </a:r>
            <a:r>
              <a:rPr lang="en-SG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SG" sz="4400" dirty="0">
                <a:solidFill>
                  <a:schemeClr val="accent2">
                    <a:lumMod val="75000"/>
                  </a:schemeClr>
                </a:solidFill>
              </a:rPr>
              <a:t>recommendations</a:t>
            </a:r>
            <a:r>
              <a:rPr lang="en-SG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Insurance policies?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4E5228-9A7B-415E-B4B9-57963415C6FA}"/>
              </a:ext>
            </a:extLst>
          </p:cNvPr>
          <p:cNvSpPr txBox="1"/>
          <p:nvPr/>
        </p:nvSpPr>
        <p:spPr>
          <a:xfrm>
            <a:off x="3505200" y="9461288"/>
            <a:ext cx="833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latin typeface="Alexandria Bold" panose="020B0604020202020204" charset="-78"/>
                <a:cs typeface="Alexandria Bold" panose="020B0604020202020204" charset="-78"/>
              </a:rPr>
              <a:t>Our app will be built using Direct Purchase Insurance (DPI) products </a:t>
            </a:r>
          </a:p>
        </p:txBody>
      </p:sp>
    </p:spTree>
    <p:extLst>
      <p:ext uri="{BB962C8B-B14F-4D97-AF65-F5344CB8AC3E}">
        <p14:creationId xmlns:p14="http://schemas.microsoft.com/office/powerpoint/2010/main" val="1226124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CD2F84-0049-4691-978E-886E8010B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470" y="1643491"/>
            <a:ext cx="14237786" cy="8032694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 rot="5400000">
            <a:off x="-1715288" y="-1759042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76600" y="347609"/>
            <a:ext cx="117348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Insurance Spending:</a:t>
            </a: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 More About Lifestyle</a:t>
            </a: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,</a:t>
            </a: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 Less About Age</a:t>
            </a:r>
          </a:p>
        </p:txBody>
      </p:sp>
      <p:sp>
        <p:nvSpPr>
          <p:cNvPr id="8" name="AutoShape 8"/>
          <p:cNvSpPr/>
          <p:nvPr/>
        </p:nvSpPr>
        <p:spPr>
          <a:xfrm>
            <a:off x="4541415" y="9812516"/>
            <a:ext cx="11672841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6214256" y="9304930"/>
            <a:ext cx="1271574" cy="74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10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F2AD61-2822-489A-A525-48C700B6CD7E}"/>
              </a:ext>
            </a:extLst>
          </p:cNvPr>
          <p:cNvCxnSpPr>
            <a:cxnSpLocks/>
          </p:cNvCxnSpPr>
          <p:nvPr/>
        </p:nvCxnSpPr>
        <p:spPr>
          <a:xfrm flipV="1">
            <a:off x="4807815" y="2977236"/>
            <a:ext cx="10508385" cy="593892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0CB0C45-8F1C-4C01-A21D-E01575314856}"/>
              </a:ext>
            </a:extLst>
          </p:cNvPr>
          <p:cNvSpPr txBox="1"/>
          <p:nvPr/>
        </p:nvSpPr>
        <p:spPr>
          <a:xfrm>
            <a:off x="12832184" y="5659838"/>
            <a:ext cx="33820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solidFill>
                  <a:schemeClr val="accent2">
                    <a:lumMod val="75000"/>
                  </a:schemeClr>
                </a:solidFill>
                <a:latin typeface="Alexandria Bold" panose="020B0604020202020204" charset="-78"/>
                <a:cs typeface="Alexandria Bold" panose="020B0604020202020204" charset="-78"/>
              </a:rPr>
              <a:t>Family, Lifestyle &amp; Liabilities </a:t>
            </a:r>
            <a:r>
              <a:rPr lang="en-SG" sz="2400" dirty="0">
                <a:latin typeface="Alexandria Bold" panose="020B0604020202020204" charset="-78"/>
                <a:cs typeface="Alexandria Bold" panose="020B0604020202020204" charset="-78"/>
              </a:rPr>
              <a:t>affects insurance spending </a:t>
            </a:r>
            <a:r>
              <a:rPr lang="en-SG" sz="2400" dirty="0">
                <a:solidFill>
                  <a:schemeClr val="accent2">
                    <a:lumMod val="75000"/>
                  </a:schemeClr>
                </a:solidFill>
                <a:latin typeface="Alexandria Bold" panose="020B0604020202020204" charset="-78"/>
                <a:cs typeface="Alexandria Bold" panose="020B0604020202020204" charset="-78"/>
              </a:rPr>
              <a:t>more than age</a:t>
            </a:r>
          </a:p>
        </p:txBody>
      </p:sp>
      <p:sp>
        <p:nvSpPr>
          <p:cNvPr id="7" name="Freeform 7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36033C-0321-4BF8-9E33-03103E6DA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208385"/>
            <a:ext cx="7228200" cy="8176344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 rot="5400000">
            <a:off x="-1878701" y="-2009311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52800" y="-119791"/>
            <a:ext cx="12070185" cy="12865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sz="600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New Parents - </a:t>
            </a:r>
            <a:r>
              <a:rPr lang="en-US" sz="6000" b="1" dirty="0">
                <a:solidFill>
                  <a:schemeClr val="accent2">
                    <a:lumMod val="75000"/>
                  </a:schemeClr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Start Budgeting</a:t>
            </a:r>
            <a:endParaRPr lang="en-US" sz="8177" b="1" dirty="0">
              <a:solidFill>
                <a:schemeClr val="accent2">
                  <a:lumMod val="75000"/>
                </a:schemeClr>
              </a:solidFill>
              <a:latin typeface="Alexandria Bold"/>
              <a:ea typeface="Alexandria Bold"/>
              <a:cs typeface="Alexandria Bold"/>
              <a:sym typeface="Alexandria Bold"/>
            </a:endParaRPr>
          </a:p>
        </p:txBody>
      </p:sp>
      <p:sp>
        <p:nvSpPr>
          <p:cNvPr id="7" name="Freeform 7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6266013" y="8925247"/>
            <a:ext cx="1271574" cy="74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11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73429BC-E4EA-42CD-A118-743790AC7F60}"/>
              </a:ext>
            </a:extLst>
          </p:cNvPr>
          <p:cNvSpPr/>
          <p:nvPr/>
        </p:nvSpPr>
        <p:spPr>
          <a:xfrm>
            <a:off x="6102289" y="8444776"/>
            <a:ext cx="2969735" cy="696615"/>
          </a:xfrm>
          <a:prstGeom prst="roundRect">
            <a:avLst/>
          </a:prstGeom>
          <a:noFill/>
          <a:ln w="762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465058C-1903-4B00-ACDC-02D5D857AA6B}"/>
              </a:ext>
            </a:extLst>
          </p:cNvPr>
          <p:cNvCxnSpPr>
            <a:cxnSpLocks/>
          </p:cNvCxnSpPr>
          <p:nvPr/>
        </p:nvCxnSpPr>
        <p:spPr>
          <a:xfrm flipV="1">
            <a:off x="6431961" y="2674312"/>
            <a:ext cx="1710043" cy="2034126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2758593-60AC-4831-9F88-AE4FD1E525EB}"/>
              </a:ext>
            </a:extLst>
          </p:cNvPr>
          <p:cNvGrpSpPr/>
          <p:nvPr/>
        </p:nvGrpSpPr>
        <p:grpSpPr>
          <a:xfrm>
            <a:off x="755539" y="3910414"/>
            <a:ext cx="4975041" cy="1620331"/>
            <a:chOff x="755539" y="3481710"/>
            <a:chExt cx="4975041" cy="1620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647DF6-BAA5-4CB1-9F34-83791893CABD}"/>
                </a:ext>
              </a:extLst>
            </p:cNvPr>
            <p:cNvSpPr txBox="1"/>
            <p:nvPr/>
          </p:nvSpPr>
          <p:spPr>
            <a:xfrm>
              <a:off x="755539" y="3901712"/>
              <a:ext cx="497504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SG" sz="2400" dirty="0"/>
            </a:p>
            <a:p>
              <a:r>
                <a:rPr lang="en-SG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lexandria Bold" panose="020B0604020202020204" charset="-78"/>
                  <a:cs typeface="Alexandria Bold" panose="020B0604020202020204" charset="-78"/>
                </a:rPr>
                <a:t>Elderly Parents (N): </a:t>
              </a:r>
              <a:r>
                <a:rPr lang="en-SG" sz="2400" dirty="0">
                  <a:solidFill>
                    <a:schemeClr val="accent2">
                      <a:lumMod val="75000"/>
                    </a:schemeClr>
                  </a:solidFill>
                  <a:latin typeface="Alexandria Bold" panose="020B0604020202020204" charset="-78"/>
                  <a:cs typeface="Alexandria Bold" panose="020B0604020202020204" charset="-78"/>
                </a:rPr>
                <a:t>54.9% </a:t>
              </a:r>
            </a:p>
            <a:p>
              <a:r>
                <a:rPr lang="en-SG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lexandria Bold" panose="020B0604020202020204" charset="-78"/>
                  <a:cs typeface="Alexandria Bold" panose="020B0604020202020204" charset="-78"/>
                </a:rPr>
                <a:t>Elderly Parents(Y): </a:t>
              </a:r>
              <a:r>
                <a:rPr lang="en-SG" sz="2400" dirty="0">
                  <a:solidFill>
                    <a:schemeClr val="accent2">
                      <a:lumMod val="75000"/>
                    </a:schemeClr>
                  </a:solidFill>
                  <a:latin typeface="Alexandria Bold" panose="020B0604020202020204" charset="-78"/>
                  <a:cs typeface="Alexandria Bold" panose="020B0604020202020204" charset="-78"/>
                </a:rPr>
                <a:t>79.3%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F90EA27-A78D-481B-81C3-B83E94600D9D}"/>
                </a:ext>
              </a:extLst>
            </p:cNvPr>
            <p:cNvGrpSpPr/>
            <p:nvPr/>
          </p:nvGrpSpPr>
          <p:grpSpPr>
            <a:xfrm>
              <a:off x="886310" y="3481710"/>
              <a:ext cx="3441510" cy="788942"/>
              <a:chOff x="2235662" y="2604507"/>
              <a:chExt cx="3441510" cy="788942"/>
            </a:xfrm>
          </p:grpSpPr>
          <p:pic>
            <p:nvPicPr>
              <p:cNvPr id="20" name="Graphic 19" descr="Business Growth with solid fill">
                <a:extLst>
                  <a:ext uri="{FF2B5EF4-FFF2-40B4-BE49-F238E27FC236}">
                    <a16:creationId xmlns:a16="http://schemas.microsoft.com/office/drawing/2014/main" id="{D9A80B7F-0701-4CEA-9339-6E2BF41925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235662" y="2604507"/>
                <a:ext cx="788942" cy="788942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4537AA-5FD4-4701-BBDA-DF763A9B96D1}"/>
                  </a:ext>
                </a:extLst>
              </p:cNvPr>
              <p:cNvSpPr txBox="1"/>
              <p:nvPr/>
            </p:nvSpPr>
            <p:spPr>
              <a:xfrm>
                <a:off x="3009454" y="2854798"/>
                <a:ext cx="266771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sz="2000" dirty="0">
                    <a:latin typeface="Alexandria Bold" panose="020B0604020202020204" charset="-78"/>
                    <a:cs typeface="Alexandria Bold" panose="020B0604020202020204" charset="-78"/>
                  </a:rPr>
                  <a:t>Largest price spike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207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9A47704-CE51-40E2-B2F4-F350A96FE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199" y="1893011"/>
            <a:ext cx="7572849" cy="77800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B63F3DD-CB5E-4F78-B871-7B8DCAC988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33" y="1893011"/>
            <a:ext cx="7342179" cy="787230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87192" y="-155695"/>
            <a:ext cx="15456347" cy="12865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The</a:t>
            </a:r>
            <a:r>
              <a:rPr lang="en-US" sz="4800" b="1" dirty="0">
                <a:solidFill>
                  <a:schemeClr val="accent2">
                    <a:lumMod val="75000"/>
                  </a:schemeClr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 largest price spike </a:t>
            </a:r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at</a:t>
            </a:r>
            <a:r>
              <a:rPr lang="en-US" sz="4800" b="1" dirty="0">
                <a:solidFill>
                  <a:schemeClr val="accent2">
                    <a:lumMod val="75000"/>
                  </a:schemeClr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 30 years old</a:t>
            </a:r>
            <a:endParaRPr lang="en-US" sz="4800" b="1" dirty="0">
              <a:solidFill>
                <a:srgbClr val="3F3D3E"/>
              </a:solidFill>
              <a:latin typeface="Alexandria Bold"/>
              <a:ea typeface="Alexandria Bold"/>
              <a:cs typeface="Alexandria Bold"/>
              <a:sym typeface="Alexandria Bold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267232" y="9628219"/>
            <a:ext cx="13013856" cy="10532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6281088" y="9115358"/>
            <a:ext cx="1271574" cy="74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12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F6386E-F88F-43E6-96BD-8A4549780F71}"/>
              </a:ext>
            </a:extLst>
          </p:cNvPr>
          <p:cNvSpPr txBox="1"/>
          <p:nvPr/>
        </p:nvSpPr>
        <p:spPr>
          <a:xfrm>
            <a:off x="2645795" y="3236575"/>
            <a:ext cx="1692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>
                <a:latin typeface="Alexandria Bold" panose="020B0604020202020204" charset="-78"/>
                <a:cs typeface="Alexandria Bold" panose="020B0604020202020204" charset="-78"/>
              </a:rPr>
              <a:t>F: </a:t>
            </a:r>
            <a:r>
              <a:rPr lang="en-SG" sz="2400" b="1" dirty="0">
                <a:solidFill>
                  <a:schemeClr val="accent2">
                    <a:lumMod val="75000"/>
                  </a:schemeClr>
                </a:solidFill>
                <a:latin typeface="Alexandria Bold" panose="020B0604020202020204" charset="-78"/>
                <a:cs typeface="Alexandria Bold" panose="020B0604020202020204" charset="-78"/>
              </a:rPr>
              <a:t>22.7%</a:t>
            </a:r>
          </a:p>
          <a:p>
            <a:r>
              <a:rPr lang="en-SG" sz="2400" b="1" dirty="0">
                <a:latin typeface="Alexandria Bold" panose="020B0604020202020204" charset="-78"/>
                <a:cs typeface="Alexandria Bold" panose="020B0604020202020204" charset="-78"/>
              </a:rPr>
              <a:t>M: </a:t>
            </a:r>
            <a:r>
              <a:rPr lang="en-SG" sz="2400" b="1" dirty="0">
                <a:solidFill>
                  <a:schemeClr val="accent2">
                    <a:lumMod val="75000"/>
                  </a:schemeClr>
                </a:solidFill>
                <a:latin typeface="Alexandria Bold" panose="020B0604020202020204" charset="-78"/>
                <a:cs typeface="Alexandria Bold" panose="020B0604020202020204" charset="-78"/>
              </a:rPr>
              <a:t>23.4%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950C01-98E2-4A15-9383-336E75A01F18}"/>
              </a:ext>
            </a:extLst>
          </p:cNvPr>
          <p:cNvSpPr txBox="1"/>
          <p:nvPr/>
        </p:nvSpPr>
        <p:spPr>
          <a:xfrm>
            <a:off x="11625417" y="3282167"/>
            <a:ext cx="1580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>
                <a:latin typeface="Alexandria Bold" panose="020B0604020202020204" charset="-78"/>
                <a:cs typeface="Alexandria Bold" panose="020B0604020202020204" charset="-78"/>
              </a:rPr>
              <a:t>F: </a:t>
            </a:r>
            <a:r>
              <a:rPr lang="en-SG" sz="2400" b="1" dirty="0">
                <a:solidFill>
                  <a:schemeClr val="accent2">
                    <a:lumMod val="75000"/>
                  </a:schemeClr>
                </a:solidFill>
                <a:latin typeface="Alexandria Bold" panose="020B0604020202020204" charset="-78"/>
                <a:cs typeface="Alexandria Bold" panose="020B0604020202020204" charset="-78"/>
              </a:rPr>
              <a:t>23.1%</a:t>
            </a:r>
          </a:p>
          <a:p>
            <a:r>
              <a:rPr lang="en-SG" sz="2400" b="1" dirty="0">
                <a:latin typeface="Alexandria Bold" panose="020B0604020202020204" charset="-78"/>
                <a:cs typeface="Alexandria Bold" panose="020B0604020202020204" charset="-78"/>
              </a:rPr>
              <a:t>M: </a:t>
            </a:r>
            <a:r>
              <a:rPr lang="en-SG" sz="2400" b="1" dirty="0">
                <a:solidFill>
                  <a:schemeClr val="accent2">
                    <a:lumMod val="75000"/>
                  </a:schemeClr>
                </a:solidFill>
                <a:latin typeface="Alexandria Bold" panose="020B0604020202020204" charset="-78"/>
                <a:cs typeface="Alexandria Bold" panose="020B0604020202020204" charset="-78"/>
              </a:rPr>
              <a:t>25.2%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2F4443A-DA95-49AB-9A6C-28F5B4DA2B04}"/>
              </a:ext>
            </a:extLst>
          </p:cNvPr>
          <p:cNvGrpSpPr/>
          <p:nvPr/>
        </p:nvGrpSpPr>
        <p:grpSpPr>
          <a:xfrm>
            <a:off x="9774160" y="1072383"/>
            <a:ext cx="4905034" cy="742579"/>
            <a:chOff x="12355539" y="1742969"/>
            <a:chExt cx="4905034" cy="742579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A57AB2B-428E-4B1D-8793-412AAE0B5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67482" y="2027695"/>
              <a:ext cx="1403603" cy="43063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7F32521-8583-4D0E-9CFE-A983C416B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55539" y="2027695"/>
              <a:ext cx="1151608" cy="36540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75997CA-B7FA-4E03-A80F-53EEEA194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17714" y="2073826"/>
              <a:ext cx="825635" cy="28792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83F2930-CD58-4C80-B963-A15E5A3AC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4494" y="1742969"/>
              <a:ext cx="976079" cy="742579"/>
            </a:xfrm>
            <a:prstGeom prst="rect">
              <a:avLst/>
            </a:prstGeom>
          </p:spPr>
        </p:pic>
      </p:grpSp>
      <p:sp>
        <p:nvSpPr>
          <p:cNvPr id="2" name="Freeform 2"/>
          <p:cNvSpPr/>
          <p:nvPr/>
        </p:nvSpPr>
        <p:spPr>
          <a:xfrm rot="5400000">
            <a:off x="-2003503" y="-2260249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 dirty="0"/>
          </a:p>
        </p:txBody>
      </p:sp>
      <p:sp>
        <p:nvSpPr>
          <p:cNvPr id="7" name="Freeform 7"/>
          <p:cNvSpPr/>
          <p:nvPr/>
        </p:nvSpPr>
        <p:spPr>
          <a:xfrm rot="-574333">
            <a:off x="-1309569" y="5495357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642A20C-743D-4F9E-8AB1-E8F5E3562D8A}"/>
              </a:ext>
            </a:extLst>
          </p:cNvPr>
          <p:cNvCxnSpPr>
            <a:cxnSpLocks/>
          </p:cNvCxnSpPr>
          <p:nvPr/>
        </p:nvCxnSpPr>
        <p:spPr>
          <a:xfrm flipV="1">
            <a:off x="3965102" y="3306967"/>
            <a:ext cx="1058619" cy="830293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918BDF-54A6-41C7-9832-68E3F339165D}"/>
              </a:ext>
            </a:extLst>
          </p:cNvPr>
          <p:cNvCxnSpPr>
            <a:cxnSpLocks/>
          </p:cNvCxnSpPr>
          <p:nvPr/>
        </p:nvCxnSpPr>
        <p:spPr>
          <a:xfrm flipV="1">
            <a:off x="12723043" y="3148688"/>
            <a:ext cx="1256296" cy="1233507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B9B62564-62A6-473A-B053-93B6DD337135}"/>
              </a:ext>
            </a:extLst>
          </p:cNvPr>
          <p:cNvSpPr/>
          <p:nvPr/>
        </p:nvSpPr>
        <p:spPr>
          <a:xfrm>
            <a:off x="4543958" y="8636222"/>
            <a:ext cx="780741" cy="772683"/>
          </a:xfrm>
          <a:prstGeom prst="ellipse">
            <a:avLst/>
          </a:prstGeom>
          <a:noFill/>
          <a:ln w="571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EA6490-71B7-4123-B4A0-ACE869B42B40}"/>
              </a:ext>
            </a:extLst>
          </p:cNvPr>
          <p:cNvSpPr/>
          <p:nvPr/>
        </p:nvSpPr>
        <p:spPr>
          <a:xfrm>
            <a:off x="13198598" y="8731071"/>
            <a:ext cx="780741" cy="772683"/>
          </a:xfrm>
          <a:prstGeom prst="ellipse">
            <a:avLst/>
          </a:prstGeom>
          <a:noFill/>
          <a:ln w="571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3F76C4-E460-4D38-A4E7-1D29418B426B}"/>
              </a:ext>
            </a:extLst>
          </p:cNvPr>
          <p:cNvSpPr txBox="1"/>
          <p:nvPr/>
        </p:nvSpPr>
        <p:spPr>
          <a:xfrm>
            <a:off x="3278118" y="9794849"/>
            <a:ext cx="90774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 dirty="0"/>
              <a:t>Percentages represent the largest increase in price and it happens after 30 years old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24CACDC-DFAA-4485-9A73-105794A84B75}"/>
              </a:ext>
            </a:extLst>
          </p:cNvPr>
          <p:cNvGrpSpPr/>
          <p:nvPr/>
        </p:nvGrpSpPr>
        <p:grpSpPr>
          <a:xfrm>
            <a:off x="807311" y="1162869"/>
            <a:ext cx="5495315" cy="830293"/>
            <a:chOff x="2605689" y="1902193"/>
            <a:chExt cx="6200074" cy="96097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D4C0F27-1BFF-4B7A-98AB-63BFD4D27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5289" y="1907061"/>
              <a:ext cx="1582162" cy="86204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26F3AB8-1A23-4A77-B61C-19F05D778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4395" y="1902193"/>
              <a:ext cx="1727310" cy="92200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ECFB5F2-CB73-4D55-B32D-9C1376532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4316" y="2138196"/>
              <a:ext cx="1091447" cy="33866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8B51FD7-7BD4-492E-80BE-FFBC9A915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5689" y="1952452"/>
              <a:ext cx="1188615" cy="91071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825AB9F-B0BD-4985-BC71-2A2D812DC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1735" y="2054050"/>
              <a:ext cx="1221547" cy="489186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799C92D4-8DCD-4914-8F62-AFB95BCBE14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588" y="8999582"/>
            <a:ext cx="2042224" cy="57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3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7" grpId="0"/>
      <p:bldP spid="31" grpId="0" animBg="1"/>
      <p:bldP spid="33" grpId="0" animBg="1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04F9D0-528D-4840-945E-6EB55B265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74" y="1414515"/>
            <a:ext cx="16519252" cy="82856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A31EB8-0A43-410E-A19D-EE5E9C9F53A5}"/>
              </a:ext>
            </a:extLst>
          </p:cNvPr>
          <p:cNvSpPr txBox="1"/>
          <p:nvPr/>
        </p:nvSpPr>
        <p:spPr>
          <a:xfrm>
            <a:off x="4157335" y="202629"/>
            <a:ext cx="120950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6000" dirty="0">
                <a:solidFill>
                  <a:schemeClr val="accent2">
                    <a:lumMod val="75000"/>
                  </a:schemeClr>
                </a:solidFill>
                <a:latin typeface="Alexandria Bold" panose="020B0604020202020204" charset="-78"/>
                <a:cs typeface="Alexandria Bold" panose="020B0604020202020204" charset="-78"/>
              </a:rPr>
              <a:t>Smokers</a:t>
            </a:r>
            <a:r>
              <a:rPr lang="en-SG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lexandria Bold" panose="020B0604020202020204" charset="-78"/>
                <a:cs typeface="Alexandria Bold" panose="020B0604020202020204" charset="-78"/>
              </a:rPr>
              <a:t> pay </a:t>
            </a:r>
            <a:r>
              <a:rPr lang="en-SG" sz="6000" dirty="0">
                <a:solidFill>
                  <a:schemeClr val="accent2">
                    <a:lumMod val="75000"/>
                  </a:schemeClr>
                </a:solidFill>
                <a:latin typeface="Alexandria Bold" panose="020B0604020202020204" charset="-78"/>
                <a:cs typeface="Alexandria Bold" panose="020B0604020202020204" charset="-78"/>
              </a:rPr>
              <a:t>~55.1% </a:t>
            </a:r>
            <a:r>
              <a:rPr lang="en-SG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lexandria Bold" panose="020B0604020202020204" charset="-78"/>
                <a:cs typeface="Alexandria Bold" panose="020B0604020202020204" charset="-78"/>
              </a:rPr>
              <a:t>more</a:t>
            </a:r>
            <a:r>
              <a:rPr lang="en-SG" sz="6000" dirty="0">
                <a:solidFill>
                  <a:schemeClr val="accent2">
                    <a:lumMod val="75000"/>
                  </a:schemeClr>
                </a:solidFill>
                <a:latin typeface="Alexandria Bold" panose="020B0604020202020204" charset="-78"/>
                <a:cs typeface="Alexandria Bold" panose="020B0604020202020204" charset="-78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73E7D1-6C3A-4FAB-86BD-20B583FC42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5822" y="2272364"/>
            <a:ext cx="1048162" cy="892872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98579FC-21FF-470B-BF8A-D17CB0DD1F7B}"/>
              </a:ext>
            </a:extLst>
          </p:cNvPr>
          <p:cNvSpPr/>
          <p:nvPr/>
        </p:nvSpPr>
        <p:spPr>
          <a:xfrm>
            <a:off x="9816181" y="4076700"/>
            <a:ext cx="7587445" cy="3336224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3BAFE12-46BB-421E-8812-1061EBC09283}"/>
              </a:ext>
            </a:extLst>
          </p:cNvPr>
          <p:cNvSpPr/>
          <p:nvPr/>
        </p:nvSpPr>
        <p:spPr>
          <a:xfrm>
            <a:off x="2442167" y="2416875"/>
            <a:ext cx="1295400" cy="4996049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Freeform 2"/>
          <p:cNvSpPr/>
          <p:nvPr/>
        </p:nvSpPr>
        <p:spPr>
          <a:xfrm rot="5400000">
            <a:off x="-1851325" y="-2160834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4246202" y="9818507"/>
            <a:ext cx="11672841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6230600" y="9311521"/>
            <a:ext cx="1271574" cy="74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13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144000" y="2718800"/>
            <a:ext cx="8913905" cy="1223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Smokers </a:t>
            </a:r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can</a:t>
            </a: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 buy from here </a:t>
            </a:r>
          </a:p>
        </p:txBody>
      </p:sp>
      <p:sp>
        <p:nvSpPr>
          <p:cNvPr id="7" name="Freeform 7"/>
          <p:cNvSpPr/>
          <p:nvPr/>
        </p:nvSpPr>
        <p:spPr>
          <a:xfrm rot="-574333">
            <a:off x="-1032598" y="52703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6776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541415" y="-26550"/>
            <a:ext cx="9205169" cy="1286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sz="600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Models used </a:t>
            </a:r>
            <a:endParaRPr lang="en-US" sz="8177" b="1" dirty="0">
              <a:solidFill>
                <a:srgbClr val="3F3D3E"/>
              </a:solidFill>
              <a:latin typeface="Alexandria Bold"/>
              <a:ea typeface="Alexandria Bold"/>
              <a:cs typeface="Alexandria Bold"/>
              <a:sym typeface="Alexandria Bold"/>
            </a:endParaRPr>
          </a:p>
        </p:txBody>
      </p:sp>
      <p:sp>
        <p:nvSpPr>
          <p:cNvPr id="7" name="Freeform 7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6214256" y="8964183"/>
            <a:ext cx="1271574" cy="74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14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73ADF4-6ADB-4A43-9982-8B55F6D0AAF5}"/>
              </a:ext>
            </a:extLst>
          </p:cNvPr>
          <p:cNvGrpSpPr/>
          <p:nvPr/>
        </p:nvGrpSpPr>
        <p:grpSpPr>
          <a:xfrm>
            <a:off x="2514536" y="2879891"/>
            <a:ext cx="6430212" cy="4397209"/>
            <a:chOff x="2713788" y="2879891"/>
            <a:chExt cx="6430212" cy="4397209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A39F775-EE72-4339-90D0-95572C784EF2}"/>
                </a:ext>
              </a:extLst>
            </p:cNvPr>
            <p:cNvSpPr/>
            <p:nvPr/>
          </p:nvSpPr>
          <p:spPr>
            <a:xfrm>
              <a:off x="2713788" y="2879891"/>
              <a:ext cx="6430212" cy="4397209"/>
            </a:xfrm>
            <a:prstGeom prst="roundRect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961EDE1-3A79-4E1C-ACC9-A03371BEC242}"/>
                </a:ext>
              </a:extLst>
            </p:cNvPr>
            <p:cNvSpPr txBox="1"/>
            <p:nvPr/>
          </p:nvSpPr>
          <p:spPr>
            <a:xfrm>
              <a:off x="3414294" y="3555688"/>
              <a:ext cx="5029200" cy="22159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11448"/>
                </a:lnSpc>
                <a:defRPr sz="6000" b="1">
                  <a:solidFill>
                    <a:srgbClr val="3F3D3E"/>
                  </a:solidFill>
                  <a:latin typeface="Alexandria Bold"/>
                  <a:ea typeface="Alexandria Bold"/>
                  <a:cs typeface="Alexandria Bold"/>
                </a:defRPr>
              </a:lvl1pPr>
            </a:lstStyle>
            <a:p>
              <a:pPr marL="342900" indent="-342900" algn="l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US" sz="2400" dirty="0" err="1"/>
                <a:t>RandomForest</a:t>
              </a:r>
              <a:r>
                <a:rPr lang="en-US" sz="2400" dirty="0"/>
                <a:t> </a:t>
              </a:r>
            </a:p>
            <a:p>
              <a:pPr marL="342900" indent="-342900" algn="l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US" sz="2400" dirty="0" err="1"/>
                <a:t>ExtraTrees</a:t>
              </a:r>
              <a:endParaRPr lang="en-US" sz="2400" dirty="0"/>
            </a:p>
            <a:p>
              <a:pPr marL="342900" indent="-342900" algn="l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342900" indent="-342900" algn="l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The </a:t>
              </a:r>
              <a:r>
                <a:rPr lang="en-US" sz="2400" dirty="0">
                  <a:solidFill>
                    <a:schemeClr val="accent2">
                      <a:lumMod val="75000"/>
                    </a:schemeClr>
                  </a:solidFill>
                </a:rPr>
                <a:t>majority vote </a:t>
              </a:r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of a </a:t>
              </a:r>
              <a:r>
                <a:rPr lang="en-US" sz="2400" dirty="0">
                  <a:solidFill>
                    <a:schemeClr val="accent2">
                      <a:lumMod val="75000"/>
                    </a:schemeClr>
                  </a:solidFill>
                </a:rPr>
                <a:t>collection of models </a:t>
              </a:r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to get the final outcome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1AAAF68-47F3-4E91-8207-4629CC215F26}"/>
              </a:ext>
            </a:extLst>
          </p:cNvPr>
          <p:cNvGrpSpPr/>
          <p:nvPr/>
        </p:nvGrpSpPr>
        <p:grpSpPr>
          <a:xfrm>
            <a:off x="10045398" y="2765137"/>
            <a:ext cx="6430212" cy="4397208"/>
            <a:chOff x="10030692" y="2879892"/>
            <a:chExt cx="6430212" cy="4397208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F7D08CB-5ED6-4B2F-BACA-0D814589578B}"/>
                </a:ext>
              </a:extLst>
            </p:cNvPr>
            <p:cNvSpPr/>
            <p:nvPr/>
          </p:nvSpPr>
          <p:spPr>
            <a:xfrm>
              <a:off x="10030692" y="2879892"/>
              <a:ext cx="6430212" cy="4397208"/>
            </a:xfrm>
            <a:prstGeom prst="roundRect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507089-68E7-44A7-9B91-B7B7CAA21FD3}"/>
                </a:ext>
              </a:extLst>
            </p:cNvPr>
            <p:cNvSpPr txBox="1"/>
            <p:nvPr/>
          </p:nvSpPr>
          <p:spPr>
            <a:xfrm>
              <a:off x="10616898" y="3670443"/>
              <a:ext cx="5257799" cy="22159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11448"/>
                </a:lnSpc>
                <a:defRPr sz="6000" b="1">
                  <a:solidFill>
                    <a:srgbClr val="3F3D3E"/>
                  </a:solidFill>
                  <a:latin typeface="Alexandria Bold"/>
                  <a:ea typeface="Alexandria Bold"/>
                  <a:cs typeface="Alexandria Bold"/>
                </a:defRPr>
              </a:lvl1pPr>
            </a:lstStyle>
            <a:p>
              <a:pPr marL="342900" indent="-342900" algn="l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US" sz="2400" dirty="0" err="1"/>
                <a:t>XGBoost</a:t>
              </a:r>
              <a:endParaRPr lang="en-US" sz="2400" dirty="0"/>
            </a:p>
            <a:p>
              <a:pPr marL="342900" indent="-342900" algn="l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US" sz="2400" dirty="0"/>
                <a:t>Light GBM</a:t>
              </a:r>
            </a:p>
            <a:p>
              <a:pPr algn="l">
                <a:lnSpc>
                  <a:spcPct val="100000"/>
                </a:lnSpc>
              </a:pPr>
              <a:endParaRPr lang="en-US" sz="2400" dirty="0"/>
            </a:p>
            <a:p>
              <a:pPr marL="342900" indent="-342900" algn="l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US" sz="2400" dirty="0"/>
                <a:t>Model </a:t>
              </a:r>
              <a:r>
                <a:rPr lang="en-US" sz="2400" dirty="0">
                  <a:solidFill>
                    <a:schemeClr val="accent2">
                      <a:lumMod val="75000"/>
                    </a:schemeClr>
                  </a:solidFill>
                </a:rPr>
                <a:t>keeps improving </a:t>
              </a:r>
              <a:r>
                <a:rPr lang="en-US" sz="2400" dirty="0"/>
                <a:t>on </a:t>
              </a:r>
              <a:r>
                <a:rPr lang="en-US" sz="2400" dirty="0">
                  <a:solidFill>
                    <a:schemeClr val="accent2">
                      <a:lumMod val="75000"/>
                    </a:schemeClr>
                  </a:solidFill>
                </a:rPr>
                <a:t>itself</a:t>
              </a:r>
              <a:r>
                <a:rPr lang="en-US" sz="2400" dirty="0"/>
                <a:t> until you get a very accurate model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CD1A005-28AC-4194-8064-439405470CBD}"/>
              </a:ext>
            </a:extLst>
          </p:cNvPr>
          <p:cNvSpPr txBox="1"/>
          <p:nvPr/>
        </p:nvSpPr>
        <p:spPr>
          <a:xfrm>
            <a:off x="10760609" y="1984161"/>
            <a:ext cx="50292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11448"/>
              </a:lnSpc>
              <a:defRPr sz="6000" b="1">
                <a:solidFill>
                  <a:srgbClr val="3F3D3E"/>
                </a:solidFill>
                <a:latin typeface="Alexandria Bold"/>
                <a:ea typeface="Alexandria Bold"/>
                <a:cs typeface="Alexandria Bold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u="sng" dirty="0"/>
              <a:t>Boosting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AEF797-89D2-45BE-8527-7E027E262FFE}"/>
              </a:ext>
            </a:extLst>
          </p:cNvPr>
          <p:cNvSpPr txBox="1"/>
          <p:nvPr/>
        </p:nvSpPr>
        <p:spPr>
          <a:xfrm>
            <a:off x="3215042" y="1984160"/>
            <a:ext cx="50292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11448"/>
              </a:lnSpc>
              <a:defRPr sz="6000" b="1">
                <a:solidFill>
                  <a:srgbClr val="3F3D3E"/>
                </a:solidFill>
                <a:latin typeface="Alexandria Bold"/>
                <a:ea typeface="Alexandria Bold"/>
                <a:cs typeface="Alexandria Bold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u="sng" dirty="0"/>
              <a:t>Bagging</a:t>
            </a:r>
          </a:p>
        </p:txBody>
      </p:sp>
    </p:spTree>
    <p:extLst>
      <p:ext uri="{BB962C8B-B14F-4D97-AF65-F5344CB8AC3E}">
        <p14:creationId xmlns:p14="http://schemas.microsoft.com/office/powerpoint/2010/main" val="1571366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213806" y="23698"/>
            <a:ext cx="9860385" cy="1355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sz="600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Classifier Model Results</a:t>
            </a:r>
            <a:r>
              <a:rPr lang="en-US" sz="8177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 </a:t>
            </a:r>
          </a:p>
        </p:txBody>
      </p:sp>
      <p:sp>
        <p:nvSpPr>
          <p:cNvPr id="7" name="Freeform 7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6214256" y="8978038"/>
            <a:ext cx="1271574" cy="74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15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ECDB9C0-8F34-48D5-8CA1-3FDA95CCF3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950021"/>
              </p:ext>
            </p:extLst>
          </p:nvPr>
        </p:nvGraphicFramePr>
        <p:xfrm>
          <a:off x="2895599" y="2909535"/>
          <a:ext cx="12496800" cy="49354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124200">
                  <a:extLst>
                    <a:ext uri="{9D8B030D-6E8A-4147-A177-3AD203B41FA5}">
                      <a16:colId xmlns:a16="http://schemas.microsoft.com/office/drawing/2014/main" val="2089757411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917227593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109883492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368251934"/>
                    </a:ext>
                  </a:extLst>
                </a:gridCol>
              </a:tblGrid>
              <a:tr h="9870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SG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TR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SG" dirty="0"/>
                        <a:t>TE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SG" dirty="0"/>
                        <a:t>Run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094128"/>
                  </a:ext>
                </a:extLst>
              </a:tr>
              <a:tr h="9870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SG" dirty="0" err="1"/>
                        <a:t>RandomForest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SG" dirty="0"/>
                        <a:t>&gt;99%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SG" dirty="0"/>
                        <a:t>93.47%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SG" dirty="0"/>
                        <a:t>98ms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235264"/>
                  </a:ext>
                </a:extLst>
              </a:tr>
              <a:tr h="9870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SG" dirty="0" err="1"/>
                        <a:t>ExtraTrees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&gt;99%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SG" dirty="0"/>
                        <a:t>93.68%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SG" dirty="0"/>
                        <a:t>117ms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067009"/>
                  </a:ext>
                </a:extLst>
              </a:tr>
              <a:tr h="9870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SG" b="1" dirty="0" err="1"/>
                        <a:t>XGBoost</a:t>
                      </a:r>
                      <a:endParaRPr lang="en-SG" b="1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b="1" dirty="0"/>
                        <a:t>&gt;99%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b="1" dirty="0"/>
                        <a:t>&gt;99%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SG" b="1" dirty="0"/>
                        <a:t>94ms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067505"/>
                  </a:ext>
                </a:extLst>
              </a:tr>
              <a:tr h="9870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SG" dirty="0" err="1"/>
                        <a:t>LightGBM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&gt;99%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&gt;99%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SG" dirty="0"/>
                        <a:t>155ms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531344"/>
                  </a:ext>
                </a:extLst>
              </a:tr>
            </a:tbl>
          </a:graphicData>
        </a:graphic>
      </p:graphicFrame>
      <p:sp>
        <p:nvSpPr>
          <p:cNvPr id="10" name="TextBox 3">
            <a:extLst>
              <a:ext uri="{FF2B5EF4-FFF2-40B4-BE49-F238E27FC236}">
                <a16:creationId xmlns:a16="http://schemas.microsoft.com/office/drawing/2014/main" id="{7B2B2B97-016A-41B0-AC12-5195C6C48AFF}"/>
              </a:ext>
            </a:extLst>
          </p:cNvPr>
          <p:cNvSpPr txBox="1"/>
          <p:nvPr/>
        </p:nvSpPr>
        <p:spPr>
          <a:xfrm>
            <a:off x="4527560" y="1500013"/>
            <a:ext cx="9205169" cy="1223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sz="400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4 Models Ran: </a:t>
            </a:r>
            <a:r>
              <a:rPr lang="en-US" sz="4000" b="1" dirty="0" err="1">
                <a:solidFill>
                  <a:schemeClr val="accent2">
                    <a:lumMod val="75000"/>
                  </a:schemeClr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XGBoost</a:t>
            </a:r>
            <a:r>
              <a:rPr lang="en-US" sz="400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 the Winner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CC8E66-4570-4CBE-BEFE-66FD741DD5A8}"/>
              </a:ext>
            </a:extLst>
          </p:cNvPr>
          <p:cNvSpPr txBox="1"/>
          <p:nvPr/>
        </p:nvSpPr>
        <p:spPr>
          <a:xfrm>
            <a:off x="2844946" y="8089517"/>
            <a:ext cx="7553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>
                <a:latin typeface="Alexandria Bold" panose="020B0604020202020204" charset="-78"/>
                <a:cs typeface="Alexandria Bold" panose="020B0604020202020204" charset="-78"/>
              </a:rPr>
              <a:t>Classifier Models: Used to predict </a:t>
            </a:r>
            <a:r>
              <a:rPr lang="en-SG" sz="2000" dirty="0">
                <a:solidFill>
                  <a:schemeClr val="accent2">
                    <a:lumMod val="75000"/>
                  </a:schemeClr>
                </a:solidFill>
                <a:latin typeface="Alexandria Bold" panose="020B0604020202020204" charset="-78"/>
                <a:cs typeface="Alexandria Bold" panose="020B0604020202020204" charset="-78"/>
              </a:rPr>
              <a:t>Categorical Outcomes</a:t>
            </a:r>
          </a:p>
        </p:txBody>
      </p:sp>
    </p:spTree>
    <p:extLst>
      <p:ext uri="{BB962C8B-B14F-4D97-AF65-F5344CB8AC3E}">
        <p14:creationId xmlns:p14="http://schemas.microsoft.com/office/powerpoint/2010/main" val="4025441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230361" y="-31080"/>
            <a:ext cx="9827275" cy="12865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sz="600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Regressor Model Results</a:t>
            </a:r>
            <a:endParaRPr lang="en-US" sz="8177" b="1" dirty="0">
              <a:solidFill>
                <a:srgbClr val="3F3D3E"/>
              </a:solidFill>
              <a:latin typeface="Alexandria Bold"/>
              <a:ea typeface="Alexandria Bold"/>
              <a:cs typeface="Alexandria Bold"/>
              <a:sym typeface="Alexandria Bold"/>
            </a:endParaRPr>
          </a:p>
        </p:txBody>
      </p:sp>
      <p:sp>
        <p:nvSpPr>
          <p:cNvPr id="7" name="Freeform 7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6214256" y="8978038"/>
            <a:ext cx="1271574" cy="74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16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ECDB9C0-8F34-48D5-8CA1-3FDA95CCF3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736616"/>
              </p:ext>
            </p:extLst>
          </p:nvPr>
        </p:nvGraphicFramePr>
        <p:xfrm>
          <a:off x="1295396" y="2901953"/>
          <a:ext cx="15697206" cy="474751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42458">
                  <a:extLst>
                    <a:ext uri="{9D8B030D-6E8A-4147-A177-3AD203B41FA5}">
                      <a16:colId xmlns:a16="http://schemas.microsoft.com/office/drawing/2014/main" val="2089757411"/>
                    </a:ext>
                  </a:extLst>
                </a:gridCol>
                <a:gridCol w="2242458">
                  <a:extLst>
                    <a:ext uri="{9D8B030D-6E8A-4147-A177-3AD203B41FA5}">
                      <a16:colId xmlns:a16="http://schemas.microsoft.com/office/drawing/2014/main" val="952533961"/>
                    </a:ext>
                  </a:extLst>
                </a:gridCol>
                <a:gridCol w="2242458">
                  <a:extLst>
                    <a:ext uri="{9D8B030D-6E8A-4147-A177-3AD203B41FA5}">
                      <a16:colId xmlns:a16="http://schemas.microsoft.com/office/drawing/2014/main" val="2917227593"/>
                    </a:ext>
                  </a:extLst>
                </a:gridCol>
                <a:gridCol w="2242458">
                  <a:extLst>
                    <a:ext uri="{9D8B030D-6E8A-4147-A177-3AD203B41FA5}">
                      <a16:colId xmlns:a16="http://schemas.microsoft.com/office/drawing/2014/main" val="1283780339"/>
                    </a:ext>
                  </a:extLst>
                </a:gridCol>
                <a:gridCol w="2242458">
                  <a:extLst>
                    <a:ext uri="{9D8B030D-6E8A-4147-A177-3AD203B41FA5}">
                      <a16:colId xmlns:a16="http://schemas.microsoft.com/office/drawing/2014/main" val="109883492"/>
                    </a:ext>
                  </a:extLst>
                </a:gridCol>
                <a:gridCol w="2242458">
                  <a:extLst>
                    <a:ext uri="{9D8B030D-6E8A-4147-A177-3AD203B41FA5}">
                      <a16:colId xmlns:a16="http://schemas.microsoft.com/office/drawing/2014/main" val="839998135"/>
                    </a:ext>
                  </a:extLst>
                </a:gridCol>
                <a:gridCol w="2242458">
                  <a:extLst>
                    <a:ext uri="{9D8B030D-6E8A-4147-A177-3AD203B41FA5}">
                      <a16:colId xmlns:a16="http://schemas.microsoft.com/office/drawing/2014/main" val="2368251934"/>
                    </a:ext>
                  </a:extLst>
                </a:gridCol>
              </a:tblGrid>
              <a:tr h="45594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SG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TR 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SG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TR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SG" dirty="0"/>
                        <a:t>TE 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SG" dirty="0"/>
                        <a:t>TE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SG" dirty="0"/>
                        <a:t>Percent Diff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SG" dirty="0"/>
                        <a:t>Run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094128"/>
                  </a:ext>
                </a:extLst>
              </a:tr>
              <a:tr h="9870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SG" dirty="0" err="1"/>
                        <a:t>RandomForest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SG" dirty="0"/>
                        <a:t>$28.01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SG" dirty="0"/>
                        <a:t>&gt;99%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SG" dirty="0"/>
                        <a:t>$54.18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SG" dirty="0"/>
                        <a:t>93.47%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SG" dirty="0"/>
                        <a:t>2.05%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SG" dirty="0"/>
                        <a:t>37ms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235264"/>
                  </a:ext>
                </a:extLst>
              </a:tr>
              <a:tr h="9870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SG" dirty="0" err="1"/>
                        <a:t>ExtraTrees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&lt; $0.10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&gt;99%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SG" dirty="0"/>
                        <a:t>$53.05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SG" dirty="0"/>
                        <a:t>93.68%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SG" dirty="0"/>
                        <a:t>2.63%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SG" dirty="0"/>
                        <a:t>34ms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067009"/>
                  </a:ext>
                </a:extLst>
              </a:tr>
              <a:tr h="9870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SG" b="1" dirty="0" err="1"/>
                        <a:t>XGBoost</a:t>
                      </a:r>
                      <a:endParaRPr lang="en-SG" b="1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b="1" dirty="0"/>
                        <a:t>&lt; $0.10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b="1" dirty="0"/>
                        <a:t>&gt;99%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b="1" dirty="0"/>
                        <a:t>$30.44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b="1" dirty="0"/>
                        <a:t>&gt;99%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SG" b="1" dirty="0"/>
                        <a:t>0.86%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SG" b="1" dirty="0"/>
                        <a:t>8ms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067505"/>
                  </a:ext>
                </a:extLst>
              </a:tr>
              <a:tr h="98709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SG" dirty="0" err="1"/>
                        <a:t>LightGBM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$23.27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&gt;99%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$40.25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&gt;99%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SG" dirty="0"/>
                        <a:t>0.96%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SG" dirty="0"/>
                        <a:t>8ms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53134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B5D23F2-E416-413A-8A7C-60B6328F037D}"/>
              </a:ext>
            </a:extLst>
          </p:cNvPr>
          <p:cNvSpPr txBox="1"/>
          <p:nvPr/>
        </p:nvSpPr>
        <p:spPr>
          <a:xfrm>
            <a:off x="1274614" y="7893991"/>
            <a:ext cx="7673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>
                <a:latin typeface="Alexandria Bold" panose="020B0604020202020204" charset="-78"/>
                <a:cs typeface="Alexandria Bold" panose="020B0604020202020204" charset="-78"/>
              </a:rPr>
              <a:t>Regressor Models: Used to predict </a:t>
            </a:r>
            <a:r>
              <a:rPr lang="en-SG" sz="2000" dirty="0">
                <a:solidFill>
                  <a:schemeClr val="accent2">
                    <a:lumMod val="75000"/>
                  </a:schemeClr>
                </a:solidFill>
                <a:latin typeface="Alexandria Bold" panose="020B0604020202020204" charset="-78"/>
                <a:cs typeface="Alexandria Bold" panose="020B0604020202020204" charset="-78"/>
              </a:rPr>
              <a:t>Continuous Outcomes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A73F2BA5-6765-4F10-9524-27ED87FF0163}"/>
              </a:ext>
            </a:extLst>
          </p:cNvPr>
          <p:cNvSpPr txBox="1"/>
          <p:nvPr/>
        </p:nvSpPr>
        <p:spPr>
          <a:xfrm>
            <a:off x="4527560" y="1500013"/>
            <a:ext cx="9205169" cy="1223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sz="400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4 Models Ran: </a:t>
            </a:r>
            <a:r>
              <a:rPr lang="en-US" sz="4000" b="1" dirty="0" err="1">
                <a:solidFill>
                  <a:schemeClr val="accent2">
                    <a:lumMod val="75000"/>
                  </a:schemeClr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XGBoost</a:t>
            </a:r>
            <a:r>
              <a:rPr lang="en-US" sz="400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 the Winner</a:t>
            </a:r>
          </a:p>
        </p:txBody>
      </p:sp>
    </p:spTree>
    <p:extLst>
      <p:ext uri="{BB962C8B-B14F-4D97-AF65-F5344CB8AC3E}">
        <p14:creationId xmlns:p14="http://schemas.microsoft.com/office/powerpoint/2010/main" val="61411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541415" y="-26550"/>
            <a:ext cx="9205169" cy="1392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sz="600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Modelling - Results</a:t>
            </a:r>
            <a:r>
              <a:rPr lang="en-US" sz="8177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 </a:t>
            </a:r>
          </a:p>
        </p:txBody>
      </p:sp>
      <p:sp>
        <p:nvSpPr>
          <p:cNvPr id="7" name="Freeform 7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6214256" y="8978038"/>
            <a:ext cx="1271574" cy="74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17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29DC3A-D404-43D9-A55F-CAEFA446FEB2}"/>
              </a:ext>
            </a:extLst>
          </p:cNvPr>
          <p:cNvSpPr txBox="1"/>
          <p:nvPr/>
        </p:nvSpPr>
        <p:spPr>
          <a:xfrm>
            <a:off x="6568998" y="1852084"/>
            <a:ext cx="51427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000" dirty="0" err="1">
                <a:latin typeface="Alexandria Bold" panose="020B0604020202020204" charset="-78"/>
                <a:cs typeface="Alexandria Bold" panose="020B0604020202020204" charset="-78"/>
              </a:rPr>
              <a:t>XGBoost</a:t>
            </a:r>
            <a:r>
              <a:rPr lang="en-SG" sz="4000" dirty="0">
                <a:latin typeface="Alexandria Bold" panose="020B0604020202020204" charset="-78"/>
                <a:cs typeface="Alexandria Bold" panose="020B0604020202020204" charset="-78"/>
              </a:rPr>
              <a:t> </a:t>
            </a:r>
            <a:r>
              <a:rPr lang="en-SG" sz="40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lexandria Bold" panose="020B0604020202020204" charset="-78"/>
                <a:cs typeface="Alexandria Bold" panose="020B0604020202020204" charset="-78"/>
              </a:rPr>
              <a:t>Classifier</a:t>
            </a:r>
            <a:r>
              <a:rPr lang="en-SG" sz="4000" dirty="0">
                <a:solidFill>
                  <a:schemeClr val="accent2">
                    <a:lumMod val="75000"/>
                  </a:schemeClr>
                </a:solidFill>
                <a:latin typeface="Alexandria Bold" panose="020B0604020202020204" charset="-78"/>
                <a:cs typeface="Alexandria Bold" panose="020B0604020202020204" charset="-78"/>
              </a:rPr>
              <a:t>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698E0D0-22B6-4A69-B548-30796C27DA2A}"/>
              </a:ext>
            </a:extLst>
          </p:cNvPr>
          <p:cNvGrpSpPr/>
          <p:nvPr/>
        </p:nvGrpSpPr>
        <p:grpSpPr>
          <a:xfrm>
            <a:off x="2793803" y="3010068"/>
            <a:ext cx="2985113" cy="1615329"/>
            <a:chOff x="3786366" y="3130310"/>
            <a:chExt cx="2985113" cy="16153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A887A4C-4FB1-4FCF-B414-9BFA38BFB153}"/>
                </a:ext>
              </a:extLst>
            </p:cNvPr>
            <p:cNvSpPr txBox="1"/>
            <p:nvPr/>
          </p:nvSpPr>
          <p:spPr>
            <a:xfrm>
              <a:off x="3786366" y="3130310"/>
              <a:ext cx="298511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7200" dirty="0">
                  <a:solidFill>
                    <a:srgbClr val="00B050"/>
                  </a:solidFill>
                  <a:latin typeface="Alexandria Bold" panose="020B0604020202020204" charset="-78"/>
                  <a:cs typeface="Alexandria Bold" panose="020B0604020202020204" charset="-78"/>
                </a:rPr>
                <a:t>&gt; 99%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E6E734-9AF2-49C2-BCCC-EFC0D9257ABE}"/>
                </a:ext>
              </a:extLst>
            </p:cNvPr>
            <p:cNvSpPr txBox="1"/>
            <p:nvPr/>
          </p:nvSpPr>
          <p:spPr>
            <a:xfrm>
              <a:off x="4541415" y="4283974"/>
              <a:ext cx="16417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dirty="0">
                  <a:latin typeface="Alexandria Bold" panose="020B0604020202020204" charset="-78"/>
                  <a:cs typeface="Alexandria Bold" panose="020B0604020202020204" charset="-78"/>
                </a:rPr>
                <a:t>Accuracy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B2C9273-65CD-4D55-AC64-3489B0B02485}"/>
              </a:ext>
            </a:extLst>
          </p:cNvPr>
          <p:cNvSpPr txBox="1"/>
          <p:nvPr/>
        </p:nvSpPr>
        <p:spPr>
          <a:xfrm>
            <a:off x="6533731" y="5467178"/>
            <a:ext cx="52132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000" dirty="0" err="1">
                <a:latin typeface="Alexandria Bold" panose="020B0604020202020204" charset="-78"/>
                <a:cs typeface="Alexandria Bold" panose="020B0604020202020204" charset="-78"/>
              </a:rPr>
              <a:t>XGBoost</a:t>
            </a:r>
            <a:r>
              <a:rPr lang="en-SG" sz="4000" dirty="0">
                <a:latin typeface="Alexandria Bold" panose="020B0604020202020204" charset="-78"/>
                <a:cs typeface="Alexandria Bold" panose="020B0604020202020204" charset="-78"/>
              </a:rPr>
              <a:t> </a:t>
            </a:r>
            <a:r>
              <a:rPr lang="en-SG" sz="40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lexandria Bold" panose="020B0604020202020204" charset="-78"/>
                <a:cs typeface="Alexandria Bold" panose="020B0604020202020204" charset="-78"/>
              </a:rPr>
              <a:t>Regressor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C031B8E-62DF-4644-B91F-0CC16F33AC8B}"/>
              </a:ext>
            </a:extLst>
          </p:cNvPr>
          <p:cNvGrpSpPr/>
          <p:nvPr/>
        </p:nvGrpSpPr>
        <p:grpSpPr>
          <a:xfrm>
            <a:off x="2757535" y="6433811"/>
            <a:ext cx="2985113" cy="1661994"/>
            <a:chOff x="3708084" y="6243069"/>
            <a:chExt cx="2985113" cy="1661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F76E3AA-2195-49C7-B35D-AA4CC0332A4C}"/>
                </a:ext>
              </a:extLst>
            </p:cNvPr>
            <p:cNvSpPr txBox="1"/>
            <p:nvPr/>
          </p:nvSpPr>
          <p:spPr>
            <a:xfrm>
              <a:off x="3708084" y="6243069"/>
              <a:ext cx="298511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7200">
                  <a:latin typeface="Alexandria Bold" panose="020B0604020202020204" charset="-78"/>
                  <a:cs typeface="Alexandria Bold" panose="020B0604020202020204" charset="-78"/>
                </a:defRPr>
              </a:lvl1pPr>
            </a:lstStyle>
            <a:p>
              <a:r>
                <a:rPr lang="en-SG" dirty="0">
                  <a:solidFill>
                    <a:srgbClr val="00B050"/>
                  </a:solidFill>
                </a:rPr>
                <a:t>&gt; 99%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546CA4-EB54-4CD1-8F37-027377305C2E}"/>
                </a:ext>
              </a:extLst>
            </p:cNvPr>
            <p:cNvSpPr txBox="1"/>
            <p:nvPr/>
          </p:nvSpPr>
          <p:spPr>
            <a:xfrm>
              <a:off x="4560881" y="7443398"/>
              <a:ext cx="16417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dirty="0">
                  <a:latin typeface="Alexandria Bold" panose="020B0604020202020204" charset="-78"/>
                  <a:cs typeface="Alexandria Bold" panose="020B0604020202020204" charset="-78"/>
                </a:rPr>
                <a:t>Accuracy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C9EC85C-71BE-43FE-95A1-4F03CB5B89E1}"/>
              </a:ext>
            </a:extLst>
          </p:cNvPr>
          <p:cNvGrpSpPr/>
          <p:nvPr/>
        </p:nvGrpSpPr>
        <p:grpSpPr>
          <a:xfrm>
            <a:off x="7182006" y="2873315"/>
            <a:ext cx="2919389" cy="1752082"/>
            <a:chOff x="8783339" y="2990034"/>
            <a:chExt cx="2919389" cy="175208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89685A-8262-496C-ABC1-0BE90EAEEA5D}"/>
                </a:ext>
              </a:extLst>
            </p:cNvPr>
            <p:cNvSpPr txBox="1"/>
            <p:nvPr/>
          </p:nvSpPr>
          <p:spPr>
            <a:xfrm>
              <a:off x="8839200" y="2990034"/>
              <a:ext cx="276069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7200" dirty="0">
                  <a:solidFill>
                    <a:srgbClr val="0070C0"/>
                  </a:solidFill>
                  <a:latin typeface="Alexandria Bold" panose="020B0604020202020204" charset="-78"/>
                  <a:cs typeface="Alexandria Bold" panose="020B0604020202020204" charset="-78"/>
                </a:rPr>
                <a:t>94ms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688F134-3C1D-4164-89CF-9B54FACB7B97}"/>
                </a:ext>
              </a:extLst>
            </p:cNvPr>
            <p:cNvSpPr txBox="1"/>
            <p:nvPr/>
          </p:nvSpPr>
          <p:spPr>
            <a:xfrm>
              <a:off x="8783339" y="4280451"/>
              <a:ext cx="29193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dirty="0">
                  <a:latin typeface="Alexandria Bold" panose="020B0604020202020204" charset="-78"/>
                  <a:cs typeface="Alexandria Bold" panose="020B0604020202020204" charset="-78"/>
                </a:rPr>
                <a:t>Fastest Run Time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761A1E5-4D83-466E-8D5F-B15E759518E7}"/>
              </a:ext>
            </a:extLst>
          </p:cNvPr>
          <p:cNvGrpSpPr/>
          <p:nvPr/>
        </p:nvGrpSpPr>
        <p:grpSpPr>
          <a:xfrm>
            <a:off x="7158518" y="6451639"/>
            <a:ext cx="2919389" cy="1674144"/>
            <a:chOff x="8235652" y="6174505"/>
            <a:chExt cx="2919389" cy="167414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931B60-7C69-4A4A-9D5E-61B65F2207E7}"/>
                </a:ext>
              </a:extLst>
            </p:cNvPr>
            <p:cNvSpPr txBox="1"/>
            <p:nvPr/>
          </p:nvSpPr>
          <p:spPr>
            <a:xfrm>
              <a:off x="8618213" y="6174505"/>
              <a:ext cx="220124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7200" dirty="0">
                  <a:solidFill>
                    <a:srgbClr val="0070C0"/>
                  </a:solidFill>
                  <a:latin typeface="Alexandria Bold" panose="020B0604020202020204" charset="-78"/>
                  <a:cs typeface="Alexandria Bold" panose="020B0604020202020204" charset="-78"/>
                </a:rPr>
                <a:t>8ms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D679A30-171A-4F19-92AC-72DAECEE209A}"/>
                </a:ext>
              </a:extLst>
            </p:cNvPr>
            <p:cNvSpPr txBox="1"/>
            <p:nvPr/>
          </p:nvSpPr>
          <p:spPr>
            <a:xfrm>
              <a:off x="8235652" y="7386984"/>
              <a:ext cx="29193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dirty="0">
                  <a:latin typeface="Alexandria Bold" panose="020B0604020202020204" charset="-78"/>
                  <a:cs typeface="Alexandria Bold" panose="020B0604020202020204" charset="-78"/>
                </a:rPr>
                <a:t>Fastest Run Time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6D43FF5-51AD-4A23-808F-D39AEF4DA358}"/>
              </a:ext>
            </a:extLst>
          </p:cNvPr>
          <p:cNvGrpSpPr/>
          <p:nvPr/>
        </p:nvGrpSpPr>
        <p:grpSpPr>
          <a:xfrm>
            <a:off x="12202731" y="6502375"/>
            <a:ext cx="3087705" cy="1609760"/>
            <a:chOff x="12979893" y="6243069"/>
            <a:chExt cx="3087705" cy="160976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FA9EFED-3BB3-4267-9F8F-9924EAAAF510}"/>
                </a:ext>
              </a:extLst>
            </p:cNvPr>
            <p:cNvSpPr txBox="1"/>
            <p:nvPr/>
          </p:nvSpPr>
          <p:spPr>
            <a:xfrm>
              <a:off x="13182600" y="6243069"/>
              <a:ext cx="222528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7200" dirty="0">
                  <a:solidFill>
                    <a:schemeClr val="accent2">
                      <a:lumMod val="75000"/>
                    </a:schemeClr>
                  </a:solidFill>
                  <a:latin typeface="Alexandria Bold" panose="020B0604020202020204" charset="-78"/>
                  <a:cs typeface="Alexandria Bold" panose="020B0604020202020204" charset="-78"/>
                </a:rPr>
                <a:t>44%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29DD9B-810C-4EF1-972C-6A4CDD495919}"/>
                </a:ext>
              </a:extLst>
            </p:cNvPr>
            <p:cNvSpPr txBox="1"/>
            <p:nvPr/>
          </p:nvSpPr>
          <p:spPr>
            <a:xfrm>
              <a:off x="12979893" y="7391164"/>
              <a:ext cx="30877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dirty="0">
                  <a:latin typeface="Alexandria Bold" panose="020B0604020202020204" charset="-78"/>
                  <a:cs typeface="Alexandria Bold" panose="020B0604020202020204" charset="-78"/>
                </a:rPr>
                <a:t>Reduction in Error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C4E6539-C652-4F00-A562-36F77651FBBA}"/>
              </a:ext>
            </a:extLst>
          </p:cNvPr>
          <p:cNvGrpSpPr/>
          <p:nvPr/>
        </p:nvGrpSpPr>
        <p:grpSpPr>
          <a:xfrm>
            <a:off x="12025524" y="2873315"/>
            <a:ext cx="2985113" cy="1752081"/>
            <a:chOff x="3786366" y="3130310"/>
            <a:chExt cx="2985113" cy="175208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07FAE4A-8019-490E-9FDD-4BF74D19604E}"/>
                </a:ext>
              </a:extLst>
            </p:cNvPr>
            <p:cNvSpPr txBox="1"/>
            <p:nvPr/>
          </p:nvSpPr>
          <p:spPr>
            <a:xfrm>
              <a:off x="3786366" y="3130310"/>
              <a:ext cx="298511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7200" dirty="0">
                  <a:solidFill>
                    <a:schemeClr val="accent2">
                      <a:lumMod val="75000"/>
                    </a:schemeClr>
                  </a:solidFill>
                  <a:latin typeface="Alexandria Bold" panose="020B0604020202020204" charset="-78"/>
                  <a:cs typeface="Alexandria Bold" panose="020B0604020202020204" charset="-78"/>
                </a:rPr>
                <a:t>&gt; 99%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DDF05A2-59E7-42C8-9573-5B68BE5AED3F}"/>
                </a:ext>
              </a:extLst>
            </p:cNvPr>
            <p:cNvSpPr txBox="1"/>
            <p:nvPr/>
          </p:nvSpPr>
          <p:spPr>
            <a:xfrm>
              <a:off x="4458825" y="4420726"/>
              <a:ext cx="16401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dirty="0">
                  <a:latin typeface="Alexandria Bold" panose="020B0604020202020204" charset="-78"/>
                  <a:cs typeface="Alexandria Bold" panose="020B0604020202020204" charset="-78"/>
                </a:rPr>
                <a:t>Precision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4989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1525986" y="-2244329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541415" y="126573"/>
            <a:ext cx="9205169" cy="1286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sz="600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Demo – </a:t>
            </a:r>
            <a:r>
              <a:rPr lang="en-US" sz="6000" b="1" dirty="0">
                <a:solidFill>
                  <a:schemeClr val="accent2">
                    <a:lumMod val="75000"/>
                  </a:schemeClr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User Profile</a:t>
            </a:r>
            <a:endParaRPr lang="en-US" sz="8177" b="1" dirty="0">
              <a:solidFill>
                <a:schemeClr val="accent2">
                  <a:lumMod val="75000"/>
                </a:schemeClr>
              </a:solidFill>
              <a:latin typeface="Alexandria Bold"/>
              <a:ea typeface="Alexandria Bold"/>
              <a:cs typeface="Alexandria Bold"/>
              <a:sym typeface="Alexandria Bold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750576" y="9639300"/>
            <a:ext cx="11672841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5891540" y="9182830"/>
            <a:ext cx="1271574" cy="74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18</a:t>
            </a:r>
          </a:p>
        </p:txBody>
      </p:sp>
      <p:sp>
        <p:nvSpPr>
          <p:cNvPr id="7" name="Freeform 7"/>
          <p:cNvSpPr/>
          <p:nvPr/>
        </p:nvSpPr>
        <p:spPr>
          <a:xfrm rot="-574333">
            <a:off x="-1618015" y="5803704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309D3C1-DCA1-4734-A71A-CA19EC52E1E6}"/>
              </a:ext>
            </a:extLst>
          </p:cNvPr>
          <p:cNvGrpSpPr/>
          <p:nvPr/>
        </p:nvGrpSpPr>
        <p:grpSpPr>
          <a:xfrm>
            <a:off x="1090642" y="3478619"/>
            <a:ext cx="4856784" cy="5765237"/>
            <a:chOff x="1141692" y="3927744"/>
            <a:chExt cx="4856784" cy="5765237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7FAFEE3-1AC6-4E28-8FEB-F38AC2407ECE}"/>
                </a:ext>
              </a:extLst>
            </p:cNvPr>
            <p:cNvSpPr/>
            <p:nvPr/>
          </p:nvSpPr>
          <p:spPr>
            <a:xfrm>
              <a:off x="1141692" y="3927744"/>
              <a:ext cx="4801908" cy="5765237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68F3CB-AC99-45C2-97B0-EECDA1DBCB49}"/>
                </a:ext>
              </a:extLst>
            </p:cNvPr>
            <p:cNvSpPr txBox="1"/>
            <p:nvPr/>
          </p:nvSpPr>
          <p:spPr>
            <a:xfrm>
              <a:off x="1502676" y="4371614"/>
              <a:ext cx="4495800" cy="4893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u="sng" dirty="0">
                  <a:latin typeface="Alexandria Bold" panose="020B0604020202020204" charset="-78"/>
                  <a:cs typeface="Alexandria Bold" panose="020B0604020202020204" charset="-78"/>
                </a:rPr>
                <a:t>Alex</a:t>
              </a:r>
            </a:p>
            <a:p>
              <a:r>
                <a:rPr lang="en-SG" sz="2400" dirty="0">
                  <a:latin typeface="Alexandria Bold" panose="020B0604020202020204" charset="-78"/>
                  <a:cs typeface="Alexandria Bold" panose="020B0604020202020204" charset="-78"/>
                </a:rPr>
                <a:t>Gender: </a:t>
              </a:r>
              <a:r>
                <a:rPr lang="en-SG" sz="2400" dirty="0">
                  <a:solidFill>
                    <a:schemeClr val="accent2">
                      <a:lumMod val="75000"/>
                    </a:schemeClr>
                  </a:solidFill>
                  <a:latin typeface="Alexandria Bold" panose="020B0604020202020204" charset="-78"/>
                  <a:cs typeface="Alexandria Bold" panose="020B0604020202020204" charset="-78"/>
                </a:rPr>
                <a:t>Male</a:t>
              </a:r>
            </a:p>
            <a:p>
              <a:r>
                <a:rPr lang="en-SG" sz="2400" dirty="0">
                  <a:latin typeface="Alexandria Bold" panose="020B0604020202020204" charset="-78"/>
                  <a:cs typeface="Alexandria Bold" panose="020B0604020202020204" charset="-78"/>
                </a:rPr>
                <a:t>Age: </a:t>
              </a:r>
              <a:r>
                <a:rPr lang="en-SG" sz="2400" dirty="0">
                  <a:solidFill>
                    <a:schemeClr val="accent2">
                      <a:lumMod val="75000"/>
                    </a:schemeClr>
                  </a:solidFill>
                  <a:latin typeface="Alexandria Bold" panose="020B0604020202020204" charset="-78"/>
                  <a:cs typeface="Alexandria Bold" panose="020B0604020202020204" charset="-78"/>
                </a:rPr>
                <a:t>26 years old</a:t>
              </a:r>
            </a:p>
            <a:p>
              <a:r>
                <a:rPr lang="en-SG" sz="2400" dirty="0">
                  <a:latin typeface="Alexandria Bold" panose="020B0604020202020204" charset="-78"/>
                  <a:cs typeface="Alexandria Bold" panose="020B0604020202020204" charset="-78"/>
                </a:rPr>
                <a:t>Monthly Income: </a:t>
              </a:r>
              <a:r>
                <a:rPr lang="en-SG" sz="2400" dirty="0">
                  <a:solidFill>
                    <a:schemeClr val="accent2">
                      <a:lumMod val="75000"/>
                    </a:schemeClr>
                  </a:solidFill>
                  <a:latin typeface="Alexandria Bold" panose="020B0604020202020204" charset="-78"/>
                  <a:cs typeface="Alexandria Bold" panose="020B0604020202020204" charset="-78"/>
                </a:rPr>
                <a:t>$4,000</a:t>
              </a:r>
            </a:p>
            <a:p>
              <a:r>
                <a:rPr lang="en-SG" sz="2400" dirty="0">
                  <a:latin typeface="Alexandria Bold" panose="020B0604020202020204" charset="-78"/>
                  <a:cs typeface="Alexandria Bold" panose="020B0604020202020204" charset="-78"/>
                </a:rPr>
                <a:t>Marital Status: </a:t>
              </a:r>
              <a:r>
                <a:rPr lang="en-SG" sz="2400" dirty="0">
                  <a:solidFill>
                    <a:schemeClr val="accent2">
                      <a:lumMod val="75000"/>
                    </a:schemeClr>
                  </a:solidFill>
                  <a:latin typeface="Alexandria Bold" panose="020B0604020202020204" charset="-78"/>
                  <a:cs typeface="Alexandria Bold" panose="020B0604020202020204" charset="-78"/>
                </a:rPr>
                <a:t>Single</a:t>
              </a:r>
            </a:p>
            <a:p>
              <a:r>
                <a:rPr lang="en-SG" sz="2400" dirty="0">
                  <a:latin typeface="Alexandria Bold" panose="020B0604020202020204" charset="-78"/>
                  <a:cs typeface="Alexandria Bold" panose="020B0604020202020204" charset="-78"/>
                </a:rPr>
                <a:t>Smoker: </a:t>
              </a:r>
              <a:r>
                <a:rPr lang="en-SG" sz="2400" dirty="0">
                  <a:solidFill>
                    <a:schemeClr val="accent2">
                      <a:lumMod val="75000"/>
                    </a:schemeClr>
                  </a:solidFill>
                  <a:latin typeface="Alexandria Bold" panose="020B0604020202020204" charset="-78"/>
                  <a:cs typeface="Alexandria Bold" panose="020B0604020202020204" charset="-78"/>
                </a:rPr>
                <a:t>No</a:t>
              </a:r>
            </a:p>
            <a:p>
              <a:r>
                <a:rPr lang="en-SG" sz="2400" dirty="0">
                  <a:latin typeface="Alexandria Bold" panose="020B0604020202020204" charset="-78"/>
                  <a:cs typeface="Alexandria Bold" panose="020B0604020202020204" charset="-78"/>
                </a:rPr>
                <a:t>Own Car: </a:t>
              </a:r>
              <a:r>
                <a:rPr lang="en-SG" sz="2400" dirty="0">
                  <a:solidFill>
                    <a:schemeClr val="accent2">
                      <a:lumMod val="75000"/>
                    </a:schemeClr>
                  </a:solidFill>
                  <a:latin typeface="Alexandria Bold" panose="020B0604020202020204" charset="-78"/>
                  <a:cs typeface="Alexandria Bold" panose="020B0604020202020204" charset="-78"/>
                </a:rPr>
                <a:t>No</a:t>
              </a:r>
            </a:p>
            <a:p>
              <a:r>
                <a:rPr lang="en-SG" sz="2400" dirty="0">
                  <a:latin typeface="Alexandria Bold" panose="020B0604020202020204" charset="-78"/>
                  <a:cs typeface="Alexandria Bold" panose="020B0604020202020204" charset="-78"/>
                </a:rPr>
                <a:t>Kids: </a:t>
              </a:r>
              <a:r>
                <a:rPr lang="en-SG" sz="2400" dirty="0">
                  <a:solidFill>
                    <a:schemeClr val="accent2">
                      <a:lumMod val="75000"/>
                    </a:schemeClr>
                  </a:solidFill>
                  <a:latin typeface="Alexandria Bold" panose="020B0604020202020204" charset="-78"/>
                  <a:cs typeface="Alexandria Bold" panose="020B0604020202020204" charset="-78"/>
                </a:rPr>
                <a:t>No</a:t>
              </a:r>
            </a:p>
            <a:p>
              <a:r>
                <a:rPr lang="en-SG" sz="2400" dirty="0">
                  <a:latin typeface="Alexandria Bold" panose="020B0604020202020204" charset="-78"/>
                  <a:cs typeface="Alexandria Bold" panose="020B0604020202020204" charset="-78"/>
                </a:rPr>
                <a:t>Elderly Parents: </a:t>
              </a:r>
              <a:r>
                <a:rPr lang="en-SG" sz="2400" dirty="0">
                  <a:solidFill>
                    <a:schemeClr val="accent2">
                      <a:lumMod val="75000"/>
                    </a:schemeClr>
                  </a:solidFill>
                  <a:latin typeface="Alexandria Bold" panose="020B0604020202020204" charset="-78"/>
                  <a:cs typeface="Alexandria Bold" panose="020B0604020202020204" charset="-78"/>
                </a:rPr>
                <a:t>No</a:t>
              </a:r>
            </a:p>
            <a:p>
              <a:r>
                <a:rPr lang="en-SG" sz="2400" dirty="0">
                  <a:latin typeface="Alexandria Bold" panose="020B0604020202020204" charset="-78"/>
                  <a:cs typeface="Alexandria Bold" panose="020B0604020202020204" charset="-78"/>
                </a:rPr>
                <a:t>Home Loan: </a:t>
              </a:r>
              <a:r>
                <a:rPr lang="en-SG" sz="2400" dirty="0">
                  <a:solidFill>
                    <a:schemeClr val="accent2">
                      <a:lumMod val="75000"/>
                    </a:schemeClr>
                  </a:solidFill>
                  <a:latin typeface="Alexandria Bold" panose="020B0604020202020204" charset="-78"/>
                  <a:cs typeface="Alexandria Bold" panose="020B0604020202020204" charset="-78"/>
                </a:rPr>
                <a:t>No</a:t>
              </a:r>
            </a:p>
            <a:p>
              <a:r>
                <a:rPr lang="en-SG" sz="2400" dirty="0">
                  <a:latin typeface="Alexandria Bold" panose="020B0604020202020204" charset="-78"/>
                  <a:cs typeface="Alexandria Bold" panose="020B0604020202020204" charset="-78"/>
                </a:rPr>
                <a:t>Other Loans: </a:t>
              </a:r>
              <a:r>
                <a:rPr lang="en-SG" sz="2400" dirty="0">
                  <a:solidFill>
                    <a:schemeClr val="accent2">
                      <a:lumMod val="75000"/>
                    </a:schemeClr>
                  </a:solidFill>
                  <a:latin typeface="Alexandria Bold" panose="020B0604020202020204" charset="-78"/>
                  <a:cs typeface="Alexandria Bold" panose="020B0604020202020204" charset="-78"/>
                </a:rPr>
                <a:t>Student</a:t>
              </a:r>
            </a:p>
            <a:p>
              <a:r>
                <a:rPr lang="en-SG" sz="2400" dirty="0">
                  <a:latin typeface="Alexandria Bold" panose="020B0604020202020204" charset="-78"/>
                  <a:cs typeface="Alexandria Bold" panose="020B0604020202020204" charset="-78"/>
                </a:rPr>
                <a:t>Average Expenses: </a:t>
              </a:r>
              <a:r>
                <a:rPr lang="en-SG" sz="2400" dirty="0">
                  <a:solidFill>
                    <a:schemeClr val="accent2">
                      <a:lumMod val="75000"/>
                    </a:schemeClr>
                  </a:solidFill>
                  <a:latin typeface="Alexandria Bold" panose="020B0604020202020204" charset="-78"/>
                  <a:cs typeface="Alexandria Bold" panose="020B0604020202020204" charset="-78"/>
                </a:rPr>
                <a:t>$1,000</a:t>
              </a:r>
            </a:p>
            <a:p>
              <a:r>
                <a:rPr lang="en-SG" sz="2400" dirty="0">
                  <a:latin typeface="Alexandria Bold" panose="020B0604020202020204" charset="-78"/>
                  <a:cs typeface="Alexandria Bold" panose="020B0604020202020204" charset="-78"/>
                </a:rPr>
                <a:t>Est. Savings: </a:t>
              </a:r>
              <a:r>
                <a:rPr lang="en-SG" sz="2400" dirty="0">
                  <a:solidFill>
                    <a:schemeClr val="accent2">
                      <a:lumMod val="75000"/>
                    </a:schemeClr>
                  </a:solidFill>
                  <a:latin typeface="Alexandria Bold" panose="020B0604020202020204" charset="-78"/>
                  <a:cs typeface="Alexandria Bold" panose="020B0604020202020204" charset="-78"/>
                </a:rPr>
                <a:t>$5,000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77B4F3CD-E7F1-4566-A8FD-0A4BE1663AC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207" y="902222"/>
            <a:ext cx="2514600" cy="2514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16863F9-285B-44E5-BF06-A5293CEEA6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673" y="4602129"/>
            <a:ext cx="11032988" cy="274703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3778103F-2137-4305-8636-318DC9C66BEB}"/>
              </a:ext>
            </a:extLst>
          </p:cNvPr>
          <p:cNvSpPr/>
          <p:nvPr/>
        </p:nvSpPr>
        <p:spPr>
          <a:xfrm>
            <a:off x="14935721" y="4795504"/>
            <a:ext cx="2514601" cy="1861429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98E2BA4-FE2B-43D1-B84D-6EC5B0C0E8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673" y="2261898"/>
            <a:ext cx="10393589" cy="159803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B977271-32B5-4466-A37E-31C21C9F5950}"/>
              </a:ext>
            </a:extLst>
          </p:cNvPr>
          <p:cNvSpPr txBox="1"/>
          <p:nvPr/>
        </p:nvSpPr>
        <p:spPr>
          <a:xfrm>
            <a:off x="6781620" y="3708721"/>
            <a:ext cx="1164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>
                <a:solidFill>
                  <a:schemeClr val="accent2">
                    <a:lumMod val="75000"/>
                  </a:schemeClr>
                </a:solidFill>
                <a:latin typeface="Alexandria Bold" panose="020B0604020202020204" charset="-78"/>
                <a:cs typeface="Alexandria Bold" panose="020B0604020202020204" charset="-78"/>
              </a:rPr>
              <a:t>9X</a:t>
            </a:r>
            <a:r>
              <a:rPr lang="en-SG" sz="2400" dirty="0">
                <a:latin typeface="Alexandria Bold" panose="020B0604020202020204" charset="-78"/>
                <a:cs typeface="Alexandria Bold" panose="020B0604020202020204" charset="-78"/>
              </a:rPr>
              <a:t> AI</a:t>
            </a:r>
            <a:r>
              <a:rPr lang="en-SG" sz="2400" baseline="30000" dirty="0">
                <a:latin typeface="Alexandria Bold" panose="020B0604020202020204" charset="-78"/>
                <a:cs typeface="Alexandria Bold" panose="020B0604020202020204" charset="-78"/>
              </a:rPr>
              <a:t> 1</a:t>
            </a:r>
            <a:endParaRPr lang="en-SG" sz="2400" dirty="0">
              <a:latin typeface="Alexandria Bold" panose="020B0604020202020204" charset="-78"/>
              <a:cs typeface="Alexandria Bold" panose="020B0604020202020204" charset="-7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AA3F6C-4548-436A-8AE8-84D8AFC1E667}"/>
              </a:ext>
            </a:extLst>
          </p:cNvPr>
          <p:cNvSpPr txBox="1"/>
          <p:nvPr/>
        </p:nvSpPr>
        <p:spPr>
          <a:xfrm>
            <a:off x="14324613" y="3740037"/>
            <a:ext cx="1184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>
                <a:solidFill>
                  <a:schemeClr val="accent2">
                    <a:lumMod val="75000"/>
                  </a:schemeClr>
                </a:solidFill>
                <a:latin typeface="Alexandria Bold" panose="020B0604020202020204" charset="-78"/>
                <a:cs typeface="Alexandria Bold" panose="020B0604020202020204" charset="-78"/>
              </a:rPr>
              <a:t>4X</a:t>
            </a:r>
            <a:r>
              <a:rPr lang="en-SG" sz="2400" dirty="0">
                <a:latin typeface="Alexandria Bold" panose="020B0604020202020204" charset="-78"/>
                <a:cs typeface="Alexandria Bold" panose="020B0604020202020204" charset="-78"/>
              </a:rPr>
              <a:t> AI </a:t>
            </a:r>
            <a:r>
              <a:rPr lang="en-SG" sz="2400" baseline="30000" dirty="0">
                <a:latin typeface="Alexandria Bold" panose="020B0604020202020204" charset="-78"/>
                <a:cs typeface="Alexandria Bold" panose="020B0604020202020204" charset="-78"/>
              </a:rPr>
              <a:t>1</a:t>
            </a:r>
            <a:endParaRPr lang="en-SG" sz="2400" dirty="0">
              <a:latin typeface="Alexandria Bold" panose="020B0604020202020204" charset="-78"/>
              <a:cs typeface="Alexandria Bold" panose="020B0604020202020204" charset="-78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D4BF9B-E132-458D-855C-A99F423DEDAC}"/>
              </a:ext>
            </a:extLst>
          </p:cNvPr>
          <p:cNvSpPr txBox="1"/>
          <p:nvPr/>
        </p:nvSpPr>
        <p:spPr>
          <a:xfrm>
            <a:off x="3779520" y="9791095"/>
            <a:ext cx="569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baseline="30000" dirty="0"/>
              <a:t>1</a:t>
            </a:r>
            <a:r>
              <a:rPr lang="en-SG" b="1" dirty="0"/>
              <a:t> </a:t>
            </a:r>
            <a:r>
              <a:rPr lang="en-SG" dirty="0">
                <a:hlinkClick r:id="rId10"/>
              </a:rPr>
              <a:t>DBS Article</a:t>
            </a:r>
            <a:endParaRPr lang="en-SG" b="1" baseline="300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4ACD9DE-BB77-416E-A093-186A502BAA5D}"/>
              </a:ext>
            </a:extLst>
          </p:cNvPr>
          <p:cNvSpPr/>
          <p:nvPr/>
        </p:nvSpPr>
        <p:spPr>
          <a:xfrm>
            <a:off x="10439400" y="5295900"/>
            <a:ext cx="3307184" cy="2134226"/>
          </a:xfrm>
          <a:prstGeom prst="roundRect">
            <a:avLst/>
          </a:prstGeom>
          <a:noFill/>
          <a:ln w="762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4FE00C-15A5-4E01-B399-B9DEF50F0228}"/>
              </a:ext>
            </a:extLst>
          </p:cNvPr>
          <p:cNvSpPr txBox="1"/>
          <p:nvPr/>
        </p:nvSpPr>
        <p:spPr>
          <a:xfrm>
            <a:off x="10295064" y="7613981"/>
            <a:ext cx="3595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lexandria Bold" panose="020B0604020202020204" charset="-78"/>
                <a:cs typeface="Alexandria Bold" panose="020B0604020202020204" charset="-78"/>
              </a:rPr>
              <a:t>These are must haves</a:t>
            </a:r>
          </a:p>
        </p:txBody>
      </p:sp>
    </p:spTree>
    <p:extLst>
      <p:ext uri="{BB962C8B-B14F-4D97-AF65-F5344CB8AC3E}">
        <p14:creationId xmlns:p14="http://schemas.microsoft.com/office/powerpoint/2010/main" val="5375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6" grpId="0"/>
      <p:bldP spid="27" grpId="0"/>
      <p:bldP spid="29" grpId="0"/>
      <p:bldP spid="4" grpId="0" animBg="1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1479CC4-8772-4FF1-A02E-7A5D316FB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701" y="1123005"/>
            <a:ext cx="12930598" cy="8967423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 rot="5400000">
            <a:off x="-1174657" y="-1935674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005E7-3912-4C25-A896-BB8ED9959206}"/>
              </a:ext>
            </a:extLst>
          </p:cNvPr>
          <p:cNvSpPr txBox="1"/>
          <p:nvPr/>
        </p:nvSpPr>
        <p:spPr>
          <a:xfrm>
            <a:off x="11895700" y="8872835"/>
            <a:ext cx="2071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>
                <a:latin typeface="Alexandria Bold" panose="020B0604020202020204" charset="-78"/>
                <a:cs typeface="Alexandria Bold" panose="020B0604020202020204" charset="-78"/>
                <a:hlinkClick r:id="rId6"/>
              </a:rPr>
              <a:t>CNA: Voices</a:t>
            </a:r>
            <a:endParaRPr lang="en-SG" sz="2400" dirty="0">
              <a:latin typeface="Alexandria Bold" panose="020B0604020202020204" charset="-78"/>
              <a:cs typeface="Alexandria Bold" panose="020B0604020202020204" charset="-7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1B3749-9CD8-4D77-A224-6F6222C27FAF}"/>
              </a:ext>
            </a:extLst>
          </p:cNvPr>
          <p:cNvSpPr/>
          <p:nvPr/>
        </p:nvSpPr>
        <p:spPr>
          <a:xfrm>
            <a:off x="3124200" y="9334500"/>
            <a:ext cx="9067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4C96EC49-E116-4B6E-9F62-908CF7299494}"/>
              </a:ext>
            </a:extLst>
          </p:cNvPr>
          <p:cNvSpPr txBox="1"/>
          <p:nvPr/>
        </p:nvSpPr>
        <p:spPr>
          <a:xfrm>
            <a:off x="2209800" y="613946"/>
            <a:ext cx="1448259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40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What </a:t>
            </a:r>
            <a:r>
              <a:rPr lang="en-US" sz="4400" b="1" dirty="0">
                <a:solidFill>
                  <a:schemeClr val="accent2">
                    <a:lumMod val="75000"/>
                  </a:schemeClr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percentage</a:t>
            </a:r>
            <a:r>
              <a:rPr lang="en-US" sz="440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 of Gen </a:t>
            </a:r>
            <a:r>
              <a:rPr lang="en-US" sz="4400" b="1" dirty="0" err="1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Zs</a:t>
            </a:r>
            <a:r>
              <a:rPr lang="en-US" sz="440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 are </a:t>
            </a:r>
            <a:r>
              <a:rPr lang="en-US" sz="4400" b="1" dirty="0">
                <a:solidFill>
                  <a:schemeClr val="accent2">
                    <a:lumMod val="75000"/>
                  </a:schemeClr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underinsured</a:t>
            </a:r>
          </a:p>
        </p:txBody>
      </p:sp>
      <p:sp>
        <p:nvSpPr>
          <p:cNvPr id="8" name="AutoShape 9">
            <a:extLst>
              <a:ext uri="{FF2B5EF4-FFF2-40B4-BE49-F238E27FC236}">
                <a16:creationId xmlns:a16="http://schemas.microsoft.com/office/drawing/2014/main" id="{BEBED854-DC83-4D97-B85D-9A03DDE803D3}"/>
              </a:ext>
            </a:extLst>
          </p:cNvPr>
          <p:cNvSpPr/>
          <p:nvPr/>
        </p:nvSpPr>
        <p:spPr>
          <a:xfrm flipV="1">
            <a:off x="3526135" y="9614319"/>
            <a:ext cx="13166256" cy="2272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0D0A2F8E-376D-472F-BCF8-1D460545AA67}"/>
              </a:ext>
            </a:extLst>
          </p:cNvPr>
          <p:cNvSpPr txBox="1"/>
          <p:nvPr/>
        </p:nvSpPr>
        <p:spPr>
          <a:xfrm>
            <a:off x="16533889" y="9064772"/>
            <a:ext cx="1271574" cy="74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592645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1151111" y="-1965984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541415" y="126573"/>
            <a:ext cx="9205169" cy="1286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sz="600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Demo - </a:t>
            </a:r>
            <a:r>
              <a:rPr lang="en-US" sz="6000" b="1" dirty="0">
                <a:solidFill>
                  <a:schemeClr val="accent2">
                    <a:lumMod val="75000"/>
                  </a:schemeClr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User Profile</a:t>
            </a:r>
            <a:r>
              <a:rPr lang="en-US" sz="600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 </a:t>
            </a:r>
          </a:p>
        </p:txBody>
      </p:sp>
      <p:sp>
        <p:nvSpPr>
          <p:cNvPr id="7" name="Freeform 7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6214256" y="8978038"/>
            <a:ext cx="1271574" cy="74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19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636A59-2409-4E98-AC2C-AA5866E9DB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861" y="1785691"/>
            <a:ext cx="9384395" cy="128657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0266FB6-244A-4A78-BF03-A2079D5141B0}"/>
              </a:ext>
            </a:extLst>
          </p:cNvPr>
          <p:cNvGrpSpPr/>
          <p:nvPr/>
        </p:nvGrpSpPr>
        <p:grpSpPr>
          <a:xfrm>
            <a:off x="1143001" y="4967441"/>
            <a:ext cx="4495800" cy="2184504"/>
            <a:chOff x="1302944" y="3784423"/>
            <a:chExt cx="4815689" cy="2184505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C480F3F-633A-4943-8EEE-69CB64EBC3E6}"/>
                </a:ext>
              </a:extLst>
            </p:cNvPr>
            <p:cNvSpPr/>
            <p:nvPr/>
          </p:nvSpPr>
          <p:spPr>
            <a:xfrm>
              <a:off x="1302944" y="3784423"/>
              <a:ext cx="4815689" cy="218450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6706AF-7D7B-4384-9A06-81B16D735724}"/>
                </a:ext>
              </a:extLst>
            </p:cNvPr>
            <p:cNvSpPr txBox="1"/>
            <p:nvPr/>
          </p:nvSpPr>
          <p:spPr>
            <a:xfrm>
              <a:off x="1622833" y="4033750"/>
              <a:ext cx="44958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u="sng" dirty="0">
                  <a:latin typeface="Alexandria Bold" panose="020B0604020202020204" charset="-78"/>
                  <a:cs typeface="Alexandria Bold" panose="020B0604020202020204" charset="-78"/>
                </a:rPr>
                <a:t>Alex</a:t>
              </a:r>
            </a:p>
            <a:p>
              <a:r>
                <a:rPr lang="en-SG" sz="2400" dirty="0">
                  <a:latin typeface="Alexandria Bold" panose="020B0604020202020204" charset="-78"/>
                  <a:cs typeface="Alexandria Bold" panose="020B0604020202020204" charset="-78"/>
                </a:rPr>
                <a:t>Preferences: </a:t>
              </a:r>
              <a:r>
                <a:rPr lang="en-SG" sz="2400" dirty="0">
                  <a:solidFill>
                    <a:schemeClr val="accent2">
                      <a:lumMod val="75000"/>
                    </a:schemeClr>
                  </a:solidFill>
                  <a:latin typeface="Alexandria Bold" panose="020B0604020202020204" charset="-78"/>
                  <a:cs typeface="Alexandria Bold" panose="020B0604020202020204" charset="-78"/>
                </a:rPr>
                <a:t>None</a:t>
              </a:r>
            </a:p>
            <a:p>
              <a:r>
                <a:rPr lang="en-SG" sz="2400" dirty="0">
                  <a:latin typeface="Alexandria Bold" panose="020B0604020202020204" charset="-78"/>
                  <a:cs typeface="Alexandria Bold" panose="020B0604020202020204" charset="-78"/>
                </a:rPr>
                <a:t>Critical Illness Cover: </a:t>
              </a:r>
              <a:r>
                <a:rPr lang="en-SG" sz="2400" dirty="0">
                  <a:solidFill>
                    <a:schemeClr val="accent2">
                      <a:lumMod val="75000"/>
                    </a:schemeClr>
                  </a:solidFill>
                  <a:latin typeface="Alexandria Bold" panose="020B0604020202020204" charset="-78"/>
                  <a:cs typeface="Alexandria Bold" panose="020B0604020202020204" charset="-78"/>
                </a:rPr>
                <a:t>Yes</a:t>
              </a:r>
            </a:p>
            <a:p>
              <a:r>
                <a:rPr lang="en-SG" sz="2400" dirty="0">
                  <a:latin typeface="Alexandria Bold" panose="020B0604020202020204" charset="-78"/>
                  <a:cs typeface="Alexandria Bold" panose="020B0604020202020204" charset="-78"/>
                </a:rPr>
                <a:t>Existing Insurance: </a:t>
              </a:r>
              <a:r>
                <a:rPr lang="en-SG" sz="2400" dirty="0">
                  <a:solidFill>
                    <a:schemeClr val="accent2">
                      <a:lumMod val="75000"/>
                    </a:schemeClr>
                  </a:solidFill>
                  <a:latin typeface="Alexandria Bold" panose="020B0604020202020204" charset="-78"/>
                  <a:cs typeface="Alexandria Bold" panose="020B0604020202020204" charset="-78"/>
                </a:rPr>
                <a:t>No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097077E3-72AD-412D-8760-DC33458710B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1" y="2385829"/>
            <a:ext cx="2514600" cy="2514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F2A455-69E9-4F21-A61F-3D6BF147CF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081" y="3160462"/>
            <a:ext cx="6963747" cy="288647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6BBF5C5-4893-402D-B375-348B2F20D7D0}"/>
              </a:ext>
            </a:extLst>
          </p:cNvPr>
          <p:cNvSpPr txBox="1"/>
          <p:nvPr/>
        </p:nvSpPr>
        <p:spPr>
          <a:xfrm>
            <a:off x="6829861" y="6366196"/>
            <a:ext cx="4993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latin typeface="Alexandria Bold" panose="020B0604020202020204" charset="-78"/>
                <a:cs typeface="Alexandria Bold" panose="020B0604020202020204" charset="-78"/>
              </a:rPr>
              <a:t>$343.97 - $52.08 = </a:t>
            </a:r>
            <a:r>
              <a:rPr lang="en-SG" sz="2800" dirty="0">
                <a:solidFill>
                  <a:schemeClr val="accent2">
                    <a:lumMod val="75000"/>
                  </a:schemeClr>
                </a:solidFill>
                <a:latin typeface="Alexandria Bold" panose="020B0604020202020204" charset="-78"/>
                <a:cs typeface="Alexandria Bold" panose="020B0604020202020204" charset="-78"/>
              </a:rPr>
              <a:t>$291.89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B38B48-4D5B-4063-9594-2DB0D9F45D95}"/>
              </a:ext>
            </a:extLst>
          </p:cNvPr>
          <p:cNvSpPr txBox="1"/>
          <p:nvPr/>
        </p:nvSpPr>
        <p:spPr>
          <a:xfrm>
            <a:off x="6853906" y="7848895"/>
            <a:ext cx="4969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>
                <a:latin typeface="Alexandria Bold" panose="020B0604020202020204" charset="-78"/>
                <a:cs typeface="Alexandria Bold" panose="020B0604020202020204" charset="-78"/>
              </a:rPr>
              <a:t>$343.97 - $92.67 = </a:t>
            </a:r>
            <a:r>
              <a:rPr lang="en-SG" sz="2800" dirty="0">
                <a:solidFill>
                  <a:schemeClr val="accent2">
                    <a:lumMod val="75000"/>
                  </a:schemeClr>
                </a:solidFill>
                <a:latin typeface="Alexandria Bold" panose="020B0604020202020204" charset="-78"/>
                <a:cs typeface="Alexandria Bold" panose="020B0604020202020204" charset="-78"/>
              </a:rPr>
              <a:t>$251.30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3B913F-A2F1-470E-A084-77B6D06B65BD}"/>
              </a:ext>
            </a:extLst>
          </p:cNvPr>
          <p:cNvSpPr txBox="1"/>
          <p:nvPr/>
        </p:nvSpPr>
        <p:spPr>
          <a:xfrm>
            <a:off x="6782572" y="8480100"/>
            <a:ext cx="5112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>
                <a:latin typeface="Alexandria Bold" panose="020B0604020202020204" charset="-78"/>
                <a:cs typeface="Alexandria Bold" panose="020B0604020202020204" charset="-78"/>
              </a:rPr>
              <a:t>(If Alex had just gone with </a:t>
            </a:r>
            <a:r>
              <a:rPr lang="en-SG" sz="2400" dirty="0">
                <a:solidFill>
                  <a:schemeClr val="accent2">
                    <a:lumMod val="75000"/>
                  </a:schemeClr>
                </a:solidFill>
                <a:latin typeface="Alexandria Bold" panose="020B0604020202020204" charset="-78"/>
                <a:cs typeface="Alexandria Bold" panose="020B0604020202020204" charset="-78"/>
              </a:rPr>
              <a:t>AIA</a:t>
            </a:r>
            <a:r>
              <a:rPr lang="en-SG" sz="2400" dirty="0">
                <a:latin typeface="Alexandria Bold" panose="020B0604020202020204" charset="-78"/>
                <a:cs typeface="Alexandria Bold" panose="020B0604020202020204" charset="-78"/>
              </a:rPr>
              <a:t>)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ABE75C-9077-472E-A227-7DE3456CF0B1}"/>
              </a:ext>
            </a:extLst>
          </p:cNvPr>
          <p:cNvGrpSpPr/>
          <p:nvPr/>
        </p:nvGrpSpPr>
        <p:grpSpPr>
          <a:xfrm>
            <a:off x="12021465" y="5965587"/>
            <a:ext cx="2581156" cy="1186448"/>
            <a:chOff x="13445873" y="6211900"/>
            <a:chExt cx="2581156" cy="118644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EC5125B-3B32-4492-AF15-142570C3318F}"/>
                </a:ext>
              </a:extLst>
            </p:cNvPr>
            <p:cNvSpPr txBox="1"/>
            <p:nvPr/>
          </p:nvSpPr>
          <p:spPr>
            <a:xfrm>
              <a:off x="13503409" y="6211900"/>
              <a:ext cx="245612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5400" dirty="0">
                  <a:solidFill>
                    <a:srgbClr val="00B050"/>
                  </a:solidFill>
                  <a:latin typeface="Alexandria Bold" panose="020B0604020202020204" charset="-78"/>
                  <a:cs typeface="Alexandria Bold" panose="020B0604020202020204" charset="-78"/>
                </a:rPr>
                <a:t>15.14%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2A91200-7EEF-4E4D-96F7-2C9182DE4E6B}"/>
                </a:ext>
              </a:extLst>
            </p:cNvPr>
            <p:cNvSpPr txBox="1"/>
            <p:nvPr/>
          </p:nvSpPr>
          <p:spPr>
            <a:xfrm>
              <a:off x="13445873" y="6998238"/>
              <a:ext cx="25811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000" dirty="0">
                  <a:latin typeface="Alexandria Bold" panose="020B0604020202020204" charset="-78"/>
                  <a:cs typeface="Alexandria Bold" panose="020B0604020202020204" charset="-78"/>
                </a:rPr>
                <a:t>Budget Utilisation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40E82E8-09B9-48A1-A6F8-E3400A44E126}"/>
              </a:ext>
            </a:extLst>
          </p:cNvPr>
          <p:cNvGrpSpPr/>
          <p:nvPr/>
        </p:nvGrpSpPr>
        <p:grpSpPr>
          <a:xfrm>
            <a:off x="12021465" y="7714839"/>
            <a:ext cx="2877539" cy="1186448"/>
            <a:chOff x="13445873" y="6211900"/>
            <a:chExt cx="2877539" cy="118644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361EBF0-3412-4806-A008-59C2FFC0AACD}"/>
                </a:ext>
              </a:extLst>
            </p:cNvPr>
            <p:cNvSpPr txBox="1"/>
            <p:nvPr/>
          </p:nvSpPr>
          <p:spPr>
            <a:xfrm>
              <a:off x="13503409" y="6211900"/>
              <a:ext cx="282000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5400" dirty="0">
                  <a:solidFill>
                    <a:srgbClr val="FF0000"/>
                  </a:solidFill>
                  <a:latin typeface="Alexandria Bold" panose="020B0604020202020204" charset="-78"/>
                  <a:cs typeface="Alexandria Bold" panose="020B0604020202020204" charset="-78"/>
                </a:rPr>
                <a:t>26.90%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9716A56-85C8-42BA-AEA0-3540E8C767A2}"/>
                </a:ext>
              </a:extLst>
            </p:cNvPr>
            <p:cNvSpPr txBox="1"/>
            <p:nvPr/>
          </p:nvSpPr>
          <p:spPr>
            <a:xfrm>
              <a:off x="13445873" y="6998238"/>
              <a:ext cx="25811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000" dirty="0">
                  <a:latin typeface="Alexandria Bold" panose="020B0604020202020204" charset="-78"/>
                  <a:cs typeface="Alexandria Bold" panose="020B0604020202020204" charset="-78"/>
                </a:rPr>
                <a:t>Budget Utilisation</a:t>
              </a:r>
            </a:p>
          </p:txBody>
        </p: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F82BE3C3-279F-4F37-A838-6F4F368BC586}"/>
              </a:ext>
            </a:extLst>
          </p:cNvPr>
          <p:cNvSpPr/>
          <p:nvPr/>
        </p:nvSpPr>
        <p:spPr>
          <a:xfrm>
            <a:off x="10146764" y="6107953"/>
            <a:ext cx="1603355" cy="1054415"/>
          </a:xfrm>
          <a:prstGeom prst="ellipse">
            <a:avLst/>
          </a:prstGeom>
          <a:noFill/>
          <a:ln w="762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5781DF6-1AF7-4A5B-A813-43A776A92D7E}"/>
              </a:ext>
            </a:extLst>
          </p:cNvPr>
          <p:cNvSpPr/>
          <p:nvPr/>
        </p:nvSpPr>
        <p:spPr>
          <a:xfrm>
            <a:off x="10144124" y="7728598"/>
            <a:ext cx="1603355" cy="721152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134D313-FF2E-439C-9ACC-985E0C2E2658}"/>
              </a:ext>
            </a:extLst>
          </p:cNvPr>
          <p:cNvSpPr/>
          <p:nvPr/>
        </p:nvSpPr>
        <p:spPr>
          <a:xfrm>
            <a:off x="6672404" y="5384405"/>
            <a:ext cx="1603355" cy="813509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535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32" grpId="0" animBg="1"/>
      <p:bldP spid="33" grpId="0" animBg="1"/>
      <p:bldP spid="3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541415" y="371846"/>
            <a:ext cx="9205169" cy="1392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sz="600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Benefits</a:t>
            </a:r>
            <a:r>
              <a:rPr lang="en-US" sz="8177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 </a:t>
            </a:r>
          </a:p>
        </p:txBody>
      </p:sp>
      <p:sp>
        <p:nvSpPr>
          <p:cNvPr id="7" name="Freeform 7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6214256" y="8978038"/>
            <a:ext cx="1271574" cy="74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20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6B7AF5B-CBC1-4A1C-8052-2A47805EE317}"/>
              </a:ext>
            </a:extLst>
          </p:cNvPr>
          <p:cNvGrpSpPr/>
          <p:nvPr/>
        </p:nvGrpSpPr>
        <p:grpSpPr>
          <a:xfrm>
            <a:off x="3048000" y="2212416"/>
            <a:ext cx="5831779" cy="6224529"/>
            <a:chOff x="3454236" y="2152293"/>
            <a:chExt cx="4022163" cy="622452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B3AF4DC-2ECF-4CBA-90C1-33C24C6EB8C9}"/>
                </a:ext>
              </a:extLst>
            </p:cNvPr>
            <p:cNvGrpSpPr/>
            <p:nvPr/>
          </p:nvGrpSpPr>
          <p:grpSpPr>
            <a:xfrm>
              <a:off x="3454236" y="2152293"/>
              <a:ext cx="4022163" cy="6224529"/>
              <a:chOff x="3810000" y="2212305"/>
              <a:chExt cx="4022163" cy="6695503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5B8AB423-CAA5-477D-BFB0-EAB458BAD758}"/>
                  </a:ext>
                </a:extLst>
              </p:cNvPr>
              <p:cNvSpPr/>
              <p:nvPr/>
            </p:nvSpPr>
            <p:spPr>
              <a:xfrm>
                <a:off x="3810000" y="2212305"/>
                <a:ext cx="4022163" cy="6695503"/>
              </a:xfrm>
              <a:prstGeom prst="roundRect">
                <a:avLst/>
              </a:prstGeom>
              <a:noFill/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2F92C54-203C-4258-B865-70162BB16415}"/>
                  </a:ext>
                </a:extLst>
              </p:cNvPr>
              <p:cNvSpPr txBox="1"/>
              <p:nvPr/>
            </p:nvSpPr>
            <p:spPr>
              <a:xfrm>
                <a:off x="4219579" y="4132751"/>
                <a:ext cx="3143239" cy="52970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en-US"/>
                </a:defPPr>
                <a:lvl1pPr algn="ctr">
                  <a:lnSpc>
                    <a:spcPts val="11448"/>
                  </a:lnSpc>
                  <a:defRPr sz="6000" b="1">
                    <a:solidFill>
                      <a:srgbClr val="3F3D3E"/>
                    </a:solidFill>
                    <a:latin typeface="Alexandria Bold"/>
                    <a:ea typeface="Alexandria Bold"/>
                    <a:cs typeface="Alexandria Bold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SG" sz="3200" dirty="0">
                    <a:solidFill>
                      <a:schemeClr val="tx1"/>
                    </a:solidFill>
                  </a:rPr>
                  <a:t>Individuals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8331BF5-43F9-4B84-A599-5B1D41D81881}"/>
                  </a:ext>
                </a:extLst>
              </p:cNvPr>
              <p:cNvSpPr txBox="1"/>
              <p:nvPr/>
            </p:nvSpPr>
            <p:spPr>
              <a:xfrm>
                <a:off x="4537022" y="4860931"/>
                <a:ext cx="2953113" cy="23164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en-US"/>
                </a:defPPr>
                <a:lvl1pPr algn="ctr">
                  <a:lnSpc>
                    <a:spcPts val="11448"/>
                  </a:lnSpc>
                  <a:defRPr sz="6000" b="1">
                    <a:solidFill>
                      <a:srgbClr val="3F3D3E"/>
                    </a:solidFill>
                    <a:latin typeface="Alexandria Bold"/>
                    <a:ea typeface="Alexandria Bold"/>
                    <a:cs typeface="Alexandria Bold"/>
                  </a:defRPr>
                </a:lvl1pPr>
              </a:lstStyle>
              <a:p>
                <a:pPr marL="342900" indent="-3429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Compare</a:t>
                </a:r>
                <a:r>
                  <a:rPr lang="en-US" sz="2400" dirty="0"/>
                  <a:t> plans</a:t>
                </a:r>
              </a:p>
              <a:p>
                <a:pPr marL="342900" indent="-3429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Get a </a:t>
                </a: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budget</a:t>
                </a:r>
              </a:p>
              <a:p>
                <a:pPr marL="342900" indent="-3429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Get </a:t>
                </a: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recommendations</a:t>
                </a:r>
              </a:p>
              <a:p>
                <a:pPr marL="342900" indent="-3429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Convenient</a:t>
                </a:r>
              </a:p>
            </p:txBody>
          </p:sp>
        </p:grpSp>
        <p:pic>
          <p:nvPicPr>
            <p:cNvPr id="5" name="Graphic 4" descr="Confused person with solid fill">
              <a:extLst>
                <a:ext uri="{FF2B5EF4-FFF2-40B4-BE49-F238E27FC236}">
                  <a16:creationId xmlns:a16="http://schemas.microsoft.com/office/drawing/2014/main" id="{09303FC2-3D8C-4926-BE04-A3A2881DE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029611" y="2595303"/>
              <a:ext cx="811649" cy="1122712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100647-44A1-4EE9-AF14-B087C249B93D}"/>
              </a:ext>
            </a:extLst>
          </p:cNvPr>
          <p:cNvGrpSpPr/>
          <p:nvPr/>
        </p:nvGrpSpPr>
        <p:grpSpPr>
          <a:xfrm>
            <a:off x="9375533" y="2212416"/>
            <a:ext cx="5751938" cy="6224528"/>
            <a:chOff x="10718966" y="2152294"/>
            <a:chExt cx="3962400" cy="622452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F49350A-2113-4015-B13B-154527BA00A6}"/>
                </a:ext>
              </a:extLst>
            </p:cNvPr>
            <p:cNvGrpSpPr/>
            <p:nvPr/>
          </p:nvGrpSpPr>
          <p:grpSpPr>
            <a:xfrm>
              <a:off x="10718966" y="2152294"/>
              <a:ext cx="3962400" cy="6224528"/>
              <a:chOff x="3810000" y="2212305"/>
              <a:chExt cx="3962400" cy="6695502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9C419F82-3115-4E02-BDFE-E2DD24236DCA}"/>
                  </a:ext>
                </a:extLst>
              </p:cNvPr>
              <p:cNvSpPr/>
              <p:nvPr/>
            </p:nvSpPr>
            <p:spPr>
              <a:xfrm>
                <a:off x="3810000" y="2212305"/>
                <a:ext cx="3962400" cy="6695502"/>
              </a:xfrm>
              <a:prstGeom prst="roundRect">
                <a:avLst/>
              </a:prstGeom>
              <a:noFill/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3667B0C-C4F6-4B7F-B905-3585DE5B37F1}"/>
                  </a:ext>
                </a:extLst>
              </p:cNvPr>
              <p:cNvSpPr txBox="1"/>
              <p:nvPr/>
            </p:nvSpPr>
            <p:spPr>
              <a:xfrm>
                <a:off x="4219579" y="4110178"/>
                <a:ext cx="3143239" cy="52970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en-US"/>
                </a:defPPr>
                <a:lvl1pPr algn="ctr">
                  <a:lnSpc>
                    <a:spcPts val="11448"/>
                  </a:lnSpc>
                  <a:defRPr sz="6000" b="1">
                    <a:solidFill>
                      <a:srgbClr val="3F3D3E"/>
                    </a:solidFill>
                    <a:latin typeface="Alexandria Bold"/>
                    <a:ea typeface="Alexandria Bold"/>
                    <a:cs typeface="Alexandria Bold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SG" sz="3200" dirty="0">
                    <a:solidFill>
                      <a:schemeClr val="tx1"/>
                    </a:solidFill>
                  </a:rPr>
                  <a:t>Insurers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AF50739-7527-4C42-BDFB-FDEF9A42EF22}"/>
                  </a:ext>
                </a:extLst>
              </p:cNvPr>
              <p:cNvSpPr txBox="1"/>
              <p:nvPr/>
            </p:nvSpPr>
            <p:spPr>
              <a:xfrm>
                <a:off x="4219579" y="4860931"/>
                <a:ext cx="3368574" cy="291240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en-US"/>
                </a:defPPr>
                <a:lvl1pPr algn="ctr">
                  <a:lnSpc>
                    <a:spcPts val="11448"/>
                  </a:lnSpc>
                  <a:defRPr sz="6000" b="1">
                    <a:solidFill>
                      <a:srgbClr val="3F3D3E"/>
                    </a:solidFill>
                    <a:latin typeface="Alexandria Bold"/>
                    <a:ea typeface="Alexandria Bold"/>
                    <a:cs typeface="Alexandria Bold"/>
                  </a:defRPr>
                </a:lvl1pPr>
              </a:lstStyle>
              <a:p>
                <a:pPr marL="342900" indent="-3429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Agents can </a:t>
                </a: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adjust sales pitch</a:t>
                </a:r>
              </a:p>
              <a:p>
                <a:pPr marL="342900" indent="-3429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Calculate client’s </a:t>
                </a: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budget accurately </a:t>
                </a:r>
                <a:r>
                  <a:rPr lang="en-US" sz="2400" dirty="0"/>
                  <a:t>rather than rely on benchmark figures</a:t>
                </a:r>
              </a:p>
            </p:txBody>
          </p:sp>
        </p:grpSp>
        <p:pic>
          <p:nvPicPr>
            <p:cNvPr id="21" name="Graphic 20" descr="Call center with solid fill">
              <a:extLst>
                <a:ext uri="{FF2B5EF4-FFF2-40B4-BE49-F238E27FC236}">
                  <a16:creationId xmlns:a16="http://schemas.microsoft.com/office/drawing/2014/main" id="{D4EACC3E-EBD1-426F-BDAB-CEBCF3042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296271" y="2567839"/>
              <a:ext cx="807788" cy="1122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856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793657" y="-182922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526059" y="444899"/>
            <a:ext cx="10469985" cy="12865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sz="600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Scalability</a:t>
            </a:r>
          </a:p>
        </p:txBody>
      </p:sp>
      <p:sp>
        <p:nvSpPr>
          <p:cNvPr id="7" name="Freeform 7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6214256" y="8978038"/>
            <a:ext cx="1271574" cy="74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21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3A1FFD-CBC4-4933-9393-E670F2516B3B}"/>
              </a:ext>
            </a:extLst>
          </p:cNvPr>
          <p:cNvGrpSpPr/>
          <p:nvPr/>
        </p:nvGrpSpPr>
        <p:grpSpPr>
          <a:xfrm>
            <a:off x="2667000" y="2586552"/>
            <a:ext cx="4014162" cy="6224529"/>
            <a:chOff x="3104097" y="2621559"/>
            <a:chExt cx="4014162" cy="622452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7510381-FC4A-40B5-B20B-F8ADE05CE8A9}"/>
                </a:ext>
              </a:extLst>
            </p:cNvPr>
            <p:cNvGrpSpPr/>
            <p:nvPr/>
          </p:nvGrpSpPr>
          <p:grpSpPr>
            <a:xfrm>
              <a:off x="3104097" y="2621559"/>
              <a:ext cx="4014162" cy="6224529"/>
              <a:chOff x="3810000" y="2212305"/>
              <a:chExt cx="4014162" cy="6695503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5EC139FD-FB06-4277-AF47-A622FC0BC139}"/>
                  </a:ext>
                </a:extLst>
              </p:cNvPr>
              <p:cNvSpPr/>
              <p:nvPr/>
            </p:nvSpPr>
            <p:spPr>
              <a:xfrm>
                <a:off x="3810000" y="2212305"/>
                <a:ext cx="3962400" cy="6695503"/>
              </a:xfrm>
              <a:prstGeom prst="roundRect">
                <a:avLst/>
              </a:prstGeom>
              <a:noFill/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0D0451-5594-4F41-8AF7-1BC6476D55AF}"/>
                  </a:ext>
                </a:extLst>
              </p:cNvPr>
              <p:cNvSpPr txBox="1"/>
              <p:nvPr/>
            </p:nvSpPr>
            <p:spPr>
              <a:xfrm>
                <a:off x="4219580" y="4203884"/>
                <a:ext cx="3143239" cy="46349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en-US"/>
                </a:defPPr>
                <a:lvl1pPr algn="ctr">
                  <a:lnSpc>
                    <a:spcPts val="11448"/>
                  </a:lnSpc>
                  <a:defRPr sz="6000" b="1">
                    <a:solidFill>
                      <a:srgbClr val="3F3D3E"/>
                    </a:solidFill>
                    <a:latin typeface="Alexandria Bold"/>
                    <a:ea typeface="Alexandria Bold"/>
                    <a:cs typeface="Alexandria Bold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SG" sz="2800" dirty="0">
                    <a:solidFill>
                      <a:schemeClr val="tx1"/>
                    </a:solidFill>
                  </a:rPr>
                  <a:t>Monetise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289536F-9C5A-4A0E-98D9-A328F3F4A483}"/>
                  </a:ext>
                </a:extLst>
              </p:cNvPr>
              <p:cNvSpPr txBox="1"/>
              <p:nvPr/>
            </p:nvSpPr>
            <p:spPr>
              <a:xfrm>
                <a:off x="3988926" y="4842623"/>
                <a:ext cx="3835236" cy="238366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en-US"/>
                </a:defPPr>
                <a:lvl1pPr algn="ctr">
                  <a:lnSpc>
                    <a:spcPts val="11448"/>
                  </a:lnSpc>
                  <a:defRPr sz="6000" b="1">
                    <a:solidFill>
                      <a:srgbClr val="3F3D3E"/>
                    </a:solidFill>
                    <a:latin typeface="Alexandria Bold"/>
                    <a:ea typeface="Alexandria Bold"/>
                    <a:cs typeface="Alexandria Bold"/>
                  </a:defRPr>
                </a:lvl1pPr>
              </a:lstStyle>
              <a:p>
                <a:pPr marL="342900" indent="-342900" algn="l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Partner with Insurance Agencies</a:t>
                </a:r>
              </a:p>
              <a:p>
                <a:pPr algn="l">
                  <a:lnSpc>
                    <a:spcPct val="100000"/>
                  </a:lnSpc>
                </a:pPr>
                <a:r>
                  <a:rPr lang="en-US" sz="2400" dirty="0"/>
                  <a:t>	- </a:t>
                </a: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data driven 	recommendations</a:t>
                </a:r>
                <a:r>
                  <a:rPr lang="en-US" sz="2400" dirty="0"/>
                  <a:t>, 	prevents </a:t>
                </a:r>
                <a:r>
                  <a:rPr lang="en-US" sz="2400" dirty="0" err="1"/>
                  <a:t>misselling</a:t>
                </a:r>
                <a:endParaRPr lang="en-US" sz="2400" dirty="0"/>
              </a:p>
              <a:p>
                <a:pPr algn="l">
                  <a:lnSpc>
                    <a:spcPct val="100000"/>
                  </a:lnSpc>
                </a:pPr>
                <a:r>
                  <a:rPr lang="en-US" sz="2400" dirty="0"/>
                  <a:t>	(chasing comms)</a:t>
                </a:r>
              </a:p>
            </p:txBody>
          </p:sp>
        </p:grpSp>
        <p:pic>
          <p:nvPicPr>
            <p:cNvPr id="6" name="Graphic 5" descr="Piggy Bank with solid fill">
              <a:extLst>
                <a:ext uri="{FF2B5EF4-FFF2-40B4-BE49-F238E27FC236}">
                  <a16:creationId xmlns:a16="http://schemas.microsoft.com/office/drawing/2014/main" id="{99726D55-B317-4990-9500-DB3EF0EE5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529413" y="3284048"/>
              <a:ext cx="1108498" cy="1108498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72CDB84-8212-415F-BD5F-F932A4821CAD}"/>
              </a:ext>
            </a:extLst>
          </p:cNvPr>
          <p:cNvGrpSpPr/>
          <p:nvPr/>
        </p:nvGrpSpPr>
        <p:grpSpPr>
          <a:xfrm>
            <a:off x="7779853" y="2586550"/>
            <a:ext cx="3962400" cy="6224529"/>
            <a:chOff x="7779853" y="2586550"/>
            <a:chExt cx="3962400" cy="622452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55BFBD0-804C-4912-9CE1-DE9C92A384C2}"/>
                </a:ext>
              </a:extLst>
            </p:cNvPr>
            <p:cNvGrpSpPr/>
            <p:nvPr/>
          </p:nvGrpSpPr>
          <p:grpSpPr>
            <a:xfrm>
              <a:off x="7779853" y="2586550"/>
              <a:ext cx="3962400" cy="6224529"/>
              <a:chOff x="3810000" y="2212305"/>
              <a:chExt cx="3962400" cy="6695503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4AF3742A-5A7D-47C7-AA3C-4F4698B70999}"/>
                  </a:ext>
                </a:extLst>
              </p:cNvPr>
              <p:cNvSpPr/>
              <p:nvPr/>
            </p:nvSpPr>
            <p:spPr>
              <a:xfrm>
                <a:off x="3810000" y="2212305"/>
                <a:ext cx="3962400" cy="6695503"/>
              </a:xfrm>
              <a:prstGeom prst="roundRect">
                <a:avLst/>
              </a:prstGeom>
              <a:noFill/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EA04244-F92F-4FA6-AFB4-A496B79A953A}"/>
                  </a:ext>
                </a:extLst>
              </p:cNvPr>
              <p:cNvSpPr txBox="1"/>
              <p:nvPr/>
            </p:nvSpPr>
            <p:spPr>
              <a:xfrm>
                <a:off x="4219580" y="4203884"/>
                <a:ext cx="3143239" cy="46349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en-US"/>
                </a:defPPr>
                <a:lvl1pPr algn="ctr">
                  <a:lnSpc>
                    <a:spcPts val="11448"/>
                  </a:lnSpc>
                  <a:defRPr sz="6000" b="1">
                    <a:solidFill>
                      <a:srgbClr val="3F3D3E"/>
                    </a:solidFill>
                    <a:latin typeface="Alexandria Bold"/>
                    <a:ea typeface="Alexandria Bold"/>
                    <a:cs typeface="Alexandria Bold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SG" sz="2800" dirty="0">
                    <a:solidFill>
                      <a:schemeClr val="tx1"/>
                    </a:solidFill>
                  </a:rPr>
                  <a:t>Deployment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19BC7F-3291-452E-9C10-B804CD848C51}"/>
                  </a:ext>
                </a:extLst>
              </p:cNvPr>
              <p:cNvSpPr txBox="1"/>
              <p:nvPr/>
            </p:nvSpPr>
            <p:spPr>
              <a:xfrm>
                <a:off x="3888936" y="5029002"/>
                <a:ext cx="3835236" cy="158910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en-US"/>
                </a:defPPr>
                <a:lvl1pPr algn="ctr">
                  <a:lnSpc>
                    <a:spcPts val="11448"/>
                  </a:lnSpc>
                  <a:defRPr sz="6000" b="1">
                    <a:solidFill>
                      <a:srgbClr val="3F3D3E"/>
                    </a:solidFill>
                    <a:latin typeface="Alexandria Bold"/>
                    <a:ea typeface="Alexandria Bold"/>
                    <a:cs typeface="Alexandria Bold"/>
                  </a:defRPr>
                </a:lvl1pPr>
              </a:lstStyle>
              <a:p>
                <a:pPr marL="342900" indent="-342900" algn="l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Users</a:t>
                </a:r>
                <a:r>
                  <a:rPr lang="en-US" sz="2400" dirty="0"/>
                  <a:t> can now do their </a:t>
                </a: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own research </a:t>
                </a:r>
                <a:r>
                  <a:rPr lang="en-US" sz="2400" dirty="0"/>
                  <a:t>can do everything in </a:t>
                </a: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one space</a:t>
                </a:r>
              </a:p>
            </p:txBody>
          </p:sp>
        </p:grpSp>
        <p:pic>
          <p:nvPicPr>
            <p:cNvPr id="30" name="Graphic 29" descr="Cloud Computing with solid fill">
              <a:extLst>
                <a:ext uri="{FF2B5EF4-FFF2-40B4-BE49-F238E27FC236}">
                  <a16:creationId xmlns:a16="http://schemas.microsoft.com/office/drawing/2014/main" id="{C4EB76EA-D8F1-4418-B8A7-E933D0AD7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365704" y="3249041"/>
              <a:ext cx="1057588" cy="1057588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48D1AAC-7175-4A67-AE67-2C412BBF6FA5}"/>
              </a:ext>
            </a:extLst>
          </p:cNvPr>
          <p:cNvGrpSpPr/>
          <p:nvPr/>
        </p:nvGrpSpPr>
        <p:grpSpPr>
          <a:xfrm>
            <a:off x="12747461" y="2586551"/>
            <a:ext cx="3962400" cy="6224529"/>
            <a:chOff x="12747461" y="2586551"/>
            <a:chExt cx="3962400" cy="622452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1DFE9B2-676A-495C-9133-72D2B10C78E4}"/>
                </a:ext>
              </a:extLst>
            </p:cNvPr>
            <p:cNvGrpSpPr/>
            <p:nvPr/>
          </p:nvGrpSpPr>
          <p:grpSpPr>
            <a:xfrm>
              <a:off x="12747461" y="2586551"/>
              <a:ext cx="3962400" cy="6224529"/>
              <a:chOff x="3810000" y="2212305"/>
              <a:chExt cx="3962400" cy="6695503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3993E88C-15BC-4641-972B-9B66570A43FF}"/>
                  </a:ext>
                </a:extLst>
              </p:cNvPr>
              <p:cNvSpPr/>
              <p:nvPr/>
            </p:nvSpPr>
            <p:spPr>
              <a:xfrm>
                <a:off x="3810000" y="2212305"/>
                <a:ext cx="3962400" cy="6695503"/>
              </a:xfrm>
              <a:prstGeom prst="roundRect">
                <a:avLst/>
              </a:prstGeom>
              <a:noFill/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57349F7-79E1-40E1-B422-6CEC373B0349}"/>
                  </a:ext>
                </a:extLst>
              </p:cNvPr>
              <p:cNvSpPr txBox="1"/>
              <p:nvPr/>
            </p:nvSpPr>
            <p:spPr>
              <a:xfrm>
                <a:off x="4219580" y="4203884"/>
                <a:ext cx="3143239" cy="46349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en-US"/>
                </a:defPPr>
                <a:lvl1pPr algn="ctr">
                  <a:lnSpc>
                    <a:spcPts val="11448"/>
                  </a:lnSpc>
                  <a:defRPr sz="6000" b="1">
                    <a:solidFill>
                      <a:srgbClr val="3F3D3E"/>
                    </a:solidFill>
                    <a:latin typeface="Alexandria Bold"/>
                    <a:ea typeface="Alexandria Bold"/>
                    <a:cs typeface="Alexandria Bold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SG" sz="2800" dirty="0">
                    <a:solidFill>
                      <a:schemeClr val="tx1"/>
                    </a:solidFill>
                  </a:rPr>
                  <a:t>Data Pipeline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1BD9941-9019-4A23-9AB5-8028DD3B4584}"/>
                  </a:ext>
                </a:extLst>
              </p:cNvPr>
              <p:cNvSpPr txBox="1"/>
              <p:nvPr/>
            </p:nvSpPr>
            <p:spPr>
              <a:xfrm>
                <a:off x="3873581" y="5029002"/>
                <a:ext cx="3835236" cy="198638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en-US"/>
                </a:defPPr>
                <a:lvl1pPr algn="ctr">
                  <a:lnSpc>
                    <a:spcPts val="11448"/>
                  </a:lnSpc>
                  <a:defRPr sz="6000" b="1">
                    <a:solidFill>
                      <a:srgbClr val="3F3D3E"/>
                    </a:solidFill>
                    <a:latin typeface="Alexandria Bold"/>
                    <a:ea typeface="Alexandria Bold"/>
                    <a:cs typeface="Alexandria Bold"/>
                  </a:defRPr>
                </a:lvl1pPr>
              </a:lstStyle>
              <a:p>
                <a:pPr marL="342900" indent="-342900" algn="l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Partner with MAS and Life Insurance Association (LIA) </a:t>
                </a:r>
                <a:r>
                  <a:rPr lang="en-US" sz="2400" dirty="0"/>
                  <a:t>to get up to date data to keep this app current</a:t>
                </a:r>
              </a:p>
            </p:txBody>
          </p:sp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4339376-EDC3-4B90-9F09-000A76047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55949" y="3411156"/>
              <a:ext cx="945422" cy="9454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55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793657" y="-182922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526059" y="444899"/>
            <a:ext cx="10469985" cy="12865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sz="600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Conclusion</a:t>
            </a:r>
          </a:p>
        </p:txBody>
      </p:sp>
      <p:sp>
        <p:nvSpPr>
          <p:cNvPr id="7" name="Freeform 7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6214256" y="8978038"/>
            <a:ext cx="1271574" cy="74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22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510381-FC4A-40B5-B20B-F8ADE05CE8A9}"/>
              </a:ext>
            </a:extLst>
          </p:cNvPr>
          <p:cNvGrpSpPr/>
          <p:nvPr/>
        </p:nvGrpSpPr>
        <p:grpSpPr>
          <a:xfrm>
            <a:off x="2667000" y="2586552"/>
            <a:ext cx="4014162" cy="6224529"/>
            <a:chOff x="3810000" y="2212305"/>
            <a:chExt cx="4014162" cy="6695503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EC139FD-FB06-4277-AF47-A622FC0BC139}"/>
                </a:ext>
              </a:extLst>
            </p:cNvPr>
            <p:cNvSpPr/>
            <p:nvPr/>
          </p:nvSpPr>
          <p:spPr>
            <a:xfrm>
              <a:off x="3810000" y="2212305"/>
              <a:ext cx="3962400" cy="6695503"/>
            </a:xfrm>
            <a:prstGeom prst="roundRect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50D0451-5594-4F41-8AF7-1BC6476D55AF}"/>
                </a:ext>
              </a:extLst>
            </p:cNvPr>
            <p:cNvSpPr txBox="1"/>
            <p:nvPr/>
          </p:nvSpPr>
          <p:spPr>
            <a:xfrm>
              <a:off x="4219580" y="4203884"/>
              <a:ext cx="3143239" cy="4634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11448"/>
                </a:lnSpc>
                <a:defRPr sz="6000" b="1">
                  <a:solidFill>
                    <a:srgbClr val="3F3D3E"/>
                  </a:solidFill>
                  <a:latin typeface="Alexandria Bold"/>
                  <a:ea typeface="Alexandria Bold"/>
                  <a:cs typeface="Alexandria Bold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SG" sz="2800" dirty="0">
                  <a:solidFill>
                    <a:schemeClr val="tx1"/>
                  </a:solidFill>
                </a:rPr>
                <a:t>Problem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89536F-9C5A-4A0E-98D9-A328F3F4A483}"/>
                </a:ext>
              </a:extLst>
            </p:cNvPr>
            <p:cNvSpPr txBox="1"/>
            <p:nvPr/>
          </p:nvSpPr>
          <p:spPr>
            <a:xfrm>
              <a:off x="3988926" y="4842623"/>
              <a:ext cx="3835236" cy="3972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11448"/>
                </a:lnSpc>
                <a:defRPr sz="6000" b="1">
                  <a:solidFill>
                    <a:srgbClr val="3F3D3E"/>
                  </a:solidFill>
                  <a:latin typeface="Alexandria Bold"/>
                  <a:ea typeface="Alexandria Bold"/>
                  <a:cs typeface="Alexandria Bold"/>
                </a:defRPr>
              </a:lvl1pPr>
            </a:lstStyle>
            <a:p>
              <a:pPr marL="342900" indent="-342900" algn="l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endParaRPr lang="en-US" sz="24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55BFBD0-804C-4912-9CE1-DE9C92A384C2}"/>
              </a:ext>
            </a:extLst>
          </p:cNvPr>
          <p:cNvGrpSpPr/>
          <p:nvPr/>
        </p:nvGrpSpPr>
        <p:grpSpPr>
          <a:xfrm>
            <a:off x="7779853" y="2586550"/>
            <a:ext cx="3962400" cy="6224529"/>
            <a:chOff x="3810000" y="2212305"/>
            <a:chExt cx="3962400" cy="6695503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AF3742A-5A7D-47C7-AA3C-4F4698B70999}"/>
                </a:ext>
              </a:extLst>
            </p:cNvPr>
            <p:cNvSpPr/>
            <p:nvPr/>
          </p:nvSpPr>
          <p:spPr>
            <a:xfrm>
              <a:off x="3810000" y="2212305"/>
              <a:ext cx="3962400" cy="6695503"/>
            </a:xfrm>
            <a:prstGeom prst="roundRect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EA04244-F92F-4FA6-AFB4-A496B79A953A}"/>
                </a:ext>
              </a:extLst>
            </p:cNvPr>
            <p:cNvSpPr txBox="1"/>
            <p:nvPr/>
          </p:nvSpPr>
          <p:spPr>
            <a:xfrm>
              <a:off x="4219580" y="4203884"/>
              <a:ext cx="3143239" cy="4634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11448"/>
                </a:lnSpc>
                <a:defRPr sz="6000" b="1">
                  <a:solidFill>
                    <a:srgbClr val="3F3D3E"/>
                  </a:solidFill>
                  <a:latin typeface="Alexandria Bold"/>
                  <a:ea typeface="Alexandria Bold"/>
                  <a:cs typeface="Alexandria Bold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SG" sz="2800" dirty="0">
                  <a:solidFill>
                    <a:schemeClr val="tx1"/>
                  </a:solidFill>
                </a:rPr>
                <a:t>Solution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419BC7F-3291-452E-9C10-B804CD848C51}"/>
                </a:ext>
              </a:extLst>
            </p:cNvPr>
            <p:cNvSpPr txBox="1"/>
            <p:nvPr/>
          </p:nvSpPr>
          <p:spPr>
            <a:xfrm>
              <a:off x="3937164" y="5030087"/>
              <a:ext cx="3835236" cy="27809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11448"/>
                </a:lnSpc>
                <a:defRPr sz="6000" b="1">
                  <a:solidFill>
                    <a:srgbClr val="3F3D3E"/>
                  </a:solidFill>
                  <a:latin typeface="Alexandria Bold"/>
                  <a:ea typeface="Alexandria Bold"/>
                  <a:cs typeface="Alexandria Bold"/>
                </a:defRPr>
              </a:lvl1pPr>
            </a:lstStyle>
            <a:p>
              <a:pPr marL="342900" indent="-342900" algn="l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US" sz="2400" dirty="0"/>
                <a:t>Creating an app that brings in </a:t>
              </a:r>
              <a:r>
                <a:rPr lang="en-US" sz="2400" dirty="0">
                  <a:solidFill>
                    <a:schemeClr val="accent2">
                      <a:lumMod val="75000"/>
                    </a:schemeClr>
                  </a:solidFill>
                </a:rPr>
                <a:t>accurate budget calculations</a:t>
              </a:r>
              <a:r>
                <a:rPr lang="en-US" sz="2400" dirty="0"/>
                <a:t>, </a:t>
              </a:r>
              <a:r>
                <a:rPr lang="en-US" sz="2400" dirty="0">
                  <a:solidFill>
                    <a:schemeClr val="accent2">
                      <a:lumMod val="75000"/>
                    </a:schemeClr>
                  </a:solidFill>
                </a:rPr>
                <a:t>price/policy comparisons </a:t>
              </a:r>
              <a:r>
                <a:rPr lang="en-US" sz="2400" dirty="0"/>
                <a:t>and </a:t>
              </a:r>
              <a:r>
                <a:rPr lang="en-US" sz="2400" dirty="0">
                  <a:solidFill>
                    <a:schemeClr val="accent2">
                      <a:lumMod val="75000"/>
                    </a:schemeClr>
                  </a:solidFill>
                </a:rPr>
                <a:t>makes</a:t>
              </a:r>
              <a:r>
                <a:rPr lang="en-US" sz="2400" dirty="0"/>
                <a:t> a </a:t>
              </a:r>
              <a:r>
                <a:rPr lang="en-US" sz="2400" dirty="0">
                  <a:solidFill>
                    <a:schemeClr val="accent2">
                      <a:lumMod val="75000"/>
                    </a:schemeClr>
                  </a:solidFill>
                </a:rPr>
                <a:t>recommendation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1DFE9B2-676A-495C-9133-72D2B10C78E4}"/>
              </a:ext>
            </a:extLst>
          </p:cNvPr>
          <p:cNvGrpSpPr/>
          <p:nvPr/>
        </p:nvGrpSpPr>
        <p:grpSpPr>
          <a:xfrm>
            <a:off x="12747461" y="2586551"/>
            <a:ext cx="3962400" cy="6224529"/>
            <a:chOff x="3810000" y="2212305"/>
            <a:chExt cx="3962400" cy="669550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3993E88C-15BC-4641-972B-9B66570A43FF}"/>
                </a:ext>
              </a:extLst>
            </p:cNvPr>
            <p:cNvSpPr/>
            <p:nvPr/>
          </p:nvSpPr>
          <p:spPr>
            <a:xfrm>
              <a:off x="3810000" y="2212305"/>
              <a:ext cx="3962400" cy="6695503"/>
            </a:xfrm>
            <a:prstGeom prst="roundRect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7349F7-79E1-40E1-B422-6CEC373B0349}"/>
                </a:ext>
              </a:extLst>
            </p:cNvPr>
            <p:cNvSpPr txBox="1"/>
            <p:nvPr/>
          </p:nvSpPr>
          <p:spPr>
            <a:xfrm>
              <a:off x="4219580" y="4203884"/>
              <a:ext cx="3143239" cy="4634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11448"/>
                </a:lnSpc>
                <a:defRPr sz="6000" b="1">
                  <a:solidFill>
                    <a:srgbClr val="3F3D3E"/>
                  </a:solidFill>
                  <a:latin typeface="Alexandria Bold"/>
                  <a:ea typeface="Alexandria Bold"/>
                  <a:cs typeface="Alexandria Bold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SG" sz="2800" dirty="0">
                  <a:solidFill>
                    <a:schemeClr val="tx1"/>
                  </a:solidFill>
                </a:rPr>
                <a:t>Impact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1BD9941-9019-4A23-9AB5-8028DD3B4584}"/>
                </a:ext>
              </a:extLst>
            </p:cNvPr>
            <p:cNvSpPr txBox="1"/>
            <p:nvPr/>
          </p:nvSpPr>
          <p:spPr>
            <a:xfrm>
              <a:off x="3873581" y="5029002"/>
              <a:ext cx="3835236" cy="357549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11448"/>
                </a:lnSpc>
                <a:defRPr sz="6000" b="1">
                  <a:solidFill>
                    <a:srgbClr val="3F3D3E"/>
                  </a:solidFill>
                  <a:latin typeface="Alexandria Bold"/>
                  <a:ea typeface="Alexandria Bold"/>
                  <a:cs typeface="Alexandria Bold"/>
                </a:defRPr>
              </a:lvl1pPr>
            </a:lstStyle>
            <a:p>
              <a:pPr marL="342900" indent="-342900" algn="l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US" sz="2400" dirty="0"/>
                <a:t>Our product can help a user </a:t>
              </a:r>
              <a:r>
                <a:rPr lang="en-US" sz="2400" dirty="0">
                  <a:solidFill>
                    <a:schemeClr val="accent2">
                      <a:lumMod val="75000"/>
                    </a:schemeClr>
                  </a:solidFill>
                </a:rPr>
                <a:t>budget more accurately, recommend</a:t>
              </a:r>
              <a:r>
                <a:rPr lang="en-US" sz="2400" dirty="0"/>
                <a:t> a policy</a:t>
              </a:r>
            </a:p>
            <a:p>
              <a:pPr marL="342900" indent="-342900" algn="l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With it’s </a:t>
              </a:r>
              <a:r>
                <a:rPr lang="en-US" sz="2400" dirty="0">
                  <a:solidFill>
                    <a:schemeClr val="accent2">
                      <a:lumMod val="75000"/>
                    </a:schemeClr>
                  </a:solidFill>
                </a:rPr>
                <a:t>convenience </a:t>
              </a:r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we can work to </a:t>
              </a:r>
              <a:r>
                <a:rPr lang="en-US" sz="2400" dirty="0">
                  <a:solidFill>
                    <a:schemeClr val="accent2">
                      <a:lumMod val="75000"/>
                    </a:schemeClr>
                  </a:solidFill>
                </a:rPr>
                <a:t>eliminate underinsurance</a:t>
              </a:r>
            </a:p>
            <a:p>
              <a:pPr algn="l">
                <a:lnSpc>
                  <a:spcPct val="100000"/>
                </a:lnSpc>
              </a:pPr>
              <a:endParaRPr lang="en-US" sz="2400" dirty="0"/>
            </a:p>
          </p:txBody>
        </p:sp>
      </p:grpSp>
      <p:pic>
        <p:nvPicPr>
          <p:cNvPr id="5" name="Graphic 4" descr="Question mark with solid fill">
            <a:extLst>
              <a:ext uri="{FF2B5EF4-FFF2-40B4-BE49-F238E27FC236}">
                <a16:creationId xmlns:a16="http://schemas.microsoft.com/office/drawing/2014/main" id="{29B680DE-4C2D-4746-AD2A-01085440B3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38600" y="3266185"/>
            <a:ext cx="1003194" cy="10031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A7527F-182F-4406-9497-5A4DBB95196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765" y="3208782"/>
            <a:ext cx="995284" cy="9952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545E78-BE07-425B-9C9A-A06DFBD9CAB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1018" y="3208782"/>
            <a:ext cx="995284" cy="99528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C09AC3D-5A9E-4BC1-A44D-90E3E4829BCD}"/>
              </a:ext>
            </a:extLst>
          </p:cNvPr>
          <p:cNvSpPr txBox="1"/>
          <p:nvPr/>
        </p:nvSpPr>
        <p:spPr>
          <a:xfrm>
            <a:off x="2730581" y="5141578"/>
            <a:ext cx="3835236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11448"/>
              </a:lnSpc>
              <a:defRPr sz="6000" b="1">
                <a:solidFill>
                  <a:srgbClr val="3F3D3E"/>
                </a:solidFill>
                <a:latin typeface="Alexandria Bold"/>
                <a:ea typeface="Alexandria Bold"/>
                <a:cs typeface="Alexandria Bold"/>
              </a:defRPr>
            </a:lvl1pPr>
          </a:lstStyle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If someone wants to buy a DPI, there is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 no platform</a:t>
            </a:r>
            <a:r>
              <a:rPr lang="en-US" sz="2400" dirty="0"/>
              <a:t> for them to identify their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budget</a:t>
            </a:r>
            <a:r>
              <a:rPr lang="en-US" sz="2400" dirty="0"/>
              <a:t>,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compare prices </a:t>
            </a:r>
            <a:r>
              <a:rPr lang="en-US" sz="2400" dirty="0"/>
              <a:t>and get a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recommendation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2103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68325" y="3367953"/>
            <a:ext cx="12951349" cy="1700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07"/>
              </a:lnSpc>
            </a:pPr>
            <a:r>
              <a:rPr lang="en-US" sz="480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THANK YOU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BE2CCFA9-3643-4FFC-B192-EA305C25D7B7}"/>
              </a:ext>
            </a:extLst>
          </p:cNvPr>
          <p:cNvSpPr txBox="1"/>
          <p:nvPr/>
        </p:nvSpPr>
        <p:spPr>
          <a:xfrm>
            <a:off x="6789230" y="4629549"/>
            <a:ext cx="4702572" cy="84979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97"/>
              </a:lnSpc>
            </a:pPr>
            <a:endParaRPr/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51211072-F197-4B18-97A4-22D69772350D}"/>
              </a:ext>
            </a:extLst>
          </p:cNvPr>
          <p:cNvSpPr/>
          <p:nvPr/>
        </p:nvSpPr>
        <p:spPr>
          <a:xfrm flipH="1">
            <a:off x="-2020970" y="4706943"/>
            <a:ext cx="7684967" cy="7684967"/>
          </a:xfrm>
          <a:custGeom>
            <a:avLst/>
            <a:gdLst/>
            <a:ahLst/>
            <a:cxnLst/>
            <a:rect l="l" t="t" r="r" b="b"/>
            <a:pathLst>
              <a:path w="7684967" h="7684967">
                <a:moveTo>
                  <a:pt x="7684968" y="0"/>
                </a:moveTo>
                <a:lnTo>
                  <a:pt x="0" y="0"/>
                </a:lnTo>
                <a:lnTo>
                  <a:pt x="0" y="7684968"/>
                </a:lnTo>
                <a:lnTo>
                  <a:pt x="7684968" y="7684968"/>
                </a:lnTo>
                <a:lnTo>
                  <a:pt x="76849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7">
            <a:extLst>
              <a:ext uri="{FF2B5EF4-FFF2-40B4-BE49-F238E27FC236}">
                <a16:creationId xmlns:a16="http://schemas.microsoft.com/office/drawing/2014/main" id="{D72882E8-50AF-41C0-AEEC-97D10ECE22A6}"/>
              </a:ext>
            </a:extLst>
          </p:cNvPr>
          <p:cNvSpPr/>
          <p:nvPr/>
        </p:nvSpPr>
        <p:spPr>
          <a:xfrm flipV="1">
            <a:off x="12348517" y="-3496396"/>
            <a:ext cx="6992792" cy="6992792"/>
          </a:xfrm>
          <a:custGeom>
            <a:avLst/>
            <a:gdLst/>
            <a:ahLst/>
            <a:cxnLst/>
            <a:rect l="l" t="t" r="r" b="b"/>
            <a:pathLst>
              <a:path w="6992792" h="6992792">
                <a:moveTo>
                  <a:pt x="0" y="6992792"/>
                </a:moveTo>
                <a:lnTo>
                  <a:pt x="6992792" y="6992792"/>
                </a:lnTo>
                <a:lnTo>
                  <a:pt x="6992792" y="0"/>
                </a:lnTo>
                <a:lnTo>
                  <a:pt x="0" y="0"/>
                </a:lnTo>
                <a:lnTo>
                  <a:pt x="0" y="699279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id="{F4C241DA-360B-47CF-A5F8-0B32AC2EB9DC}"/>
              </a:ext>
            </a:extLst>
          </p:cNvPr>
          <p:cNvSpPr/>
          <p:nvPr/>
        </p:nvSpPr>
        <p:spPr>
          <a:xfrm rot="5400000" flipH="1" flipV="1">
            <a:off x="13890343" y="5516388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4840371" y="6758253"/>
                </a:moveTo>
                <a:lnTo>
                  <a:pt x="0" y="6758253"/>
                </a:lnTo>
                <a:lnTo>
                  <a:pt x="0" y="0"/>
                </a:lnTo>
                <a:lnTo>
                  <a:pt x="4840371" y="0"/>
                </a:lnTo>
                <a:lnTo>
                  <a:pt x="4840371" y="675825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68325" y="3467100"/>
            <a:ext cx="12951349" cy="3977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07"/>
              </a:lnSpc>
            </a:pPr>
            <a:r>
              <a:rPr lang="en-US" sz="480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APPENDIX</a:t>
            </a:r>
          </a:p>
          <a:p>
            <a:pPr algn="ctr">
              <a:lnSpc>
                <a:spcPts val="16107"/>
              </a:lnSpc>
            </a:pPr>
            <a:endParaRPr lang="en-US" sz="11505" b="1" dirty="0">
              <a:solidFill>
                <a:srgbClr val="3F3D3E"/>
              </a:solidFill>
              <a:latin typeface="Alexandria Bold"/>
              <a:ea typeface="Alexandria Bold"/>
              <a:cs typeface="Alexandria Bold"/>
              <a:sym typeface="Alexandria Bold"/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042C0DE7-C25A-4279-874D-02444B6F9A01}"/>
              </a:ext>
            </a:extLst>
          </p:cNvPr>
          <p:cNvSpPr/>
          <p:nvPr/>
        </p:nvSpPr>
        <p:spPr>
          <a:xfrm flipH="1">
            <a:off x="-2020970" y="4706943"/>
            <a:ext cx="7684967" cy="7684967"/>
          </a:xfrm>
          <a:custGeom>
            <a:avLst/>
            <a:gdLst/>
            <a:ahLst/>
            <a:cxnLst/>
            <a:rect l="l" t="t" r="r" b="b"/>
            <a:pathLst>
              <a:path w="7684967" h="7684967">
                <a:moveTo>
                  <a:pt x="7684968" y="0"/>
                </a:moveTo>
                <a:lnTo>
                  <a:pt x="0" y="0"/>
                </a:lnTo>
                <a:lnTo>
                  <a:pt x="0" y="7684968"/>
                </a:lnTo>
                <a:lnTo>
                  <a:pt x="7684968" y="7684968"/>
                </a:lnTo>
                <a:lnTo>
                  <a:pt x="76849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7EA8D6C-770A-4942-ADFB-D6182C7A8E14}"/>
              </a:ext>
            </a:extLst>
          </p:cNvPr>
          <p:cNvSpPr/>
          <p:nvPr/>
        </p:nvSpPr>
        <p:spPr>
          <a:xfrm flipV="1">
            <a:off x="12348517" y="-3496396"/>
            <a:ext cx="6992792" cy="6992792"/>
          </a:xfrm>
          <a:custGeom>
            <a:avLst/>
            <a:gdLst/>
            <a:ahLst/>
            <a:cxnLst/>
            <a:rect l="l" t="t" r="r" b="b"/>
            <a:pathLst>
              <a:path w="6992792" h="6992792">
                <a:moveTo>
                  <a:pt x="0" y="6992792"/>
                </a:moveTo>
                <a:lnTo>
                  <a:pt x="6992792" y="6992792"/>
                </a:lnTo>
                <a:lnTo>
                  <a:pt x="6992792" y="0"/>
                </a:lnTo>
                <a:lnTo>
                  <a:pt x="0" y="0"/>
                </a:lnTo>
                <a:lnTo>
                  <a:pt x="0" y="699279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1C78D19A-7B2C-47E9-937C-BE4F36AC066F}"/>
              </a:ext>
            </a:extLst>
          </p:cNvPr>
          <p:cNvSpPr/>
          <p:nvPr/>
        </p:nvSpPr>
        <p:spPr>
          <a:xfrm rot="5400000" flipH="1" flipV="1">
            <a:off x="13890343" y="5516388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4840371" y="6758253"/>
                </a:moveTo>
                <a:lnTo>
                  <a:pt x="0" y="6758253"/>
                </a:lnTo>
                <a:lnTo>
                  <a:pt x="0" y="0"/>
                </a:lnTo>
                <a:lnTo>
                  <a:pt x="4840371" y="0"/>
                </a:lnTo>
                <a:lnTo>
                  <a:pt x="4840371" y="675825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805030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042C0DE7-C25A-4279-874D-02444B6F9A01}"/>
              </a:ext>
            </a:extLst>
          </p:cNvPr>
          <p:cNvSpPr/>
          <p:nvPr/>
        </p:nvSpPr>
        <p:spPr>
          <a:xfrm flipH="1">
            <a:off x="-2020970" y="4706943"/>
            <a:ext cx="7684967" cy="7684967"/>
          </a:xfrm>
          <a:custGeom>
            <a:avLst/>
            <a:gdLst/>
            <a:ahLst/>
            <a:cxnLst/>
            <a:rect l="l" t="t" r="r" b="b"/>
            <a:pathLst>
              <a:path w="7684967" h="7684967">
                <a:moveTo>
                  <a:pt x="7684968" y="0"/>
                </a:moveTo>
                <a:lnTo>
                  <a:pt x="0" y="0"/>
                </a:lnTo>
                <a:lnTo>
                  <a:pt x="0" y="7684968"/>
                </a:lnTo>
                <a:lnTo>
                  <a:pt x="7684968" y="7684968"/>
                </a:lnTo>
                <a:lnTo>
                  <a:pt x="768496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7EA8D6C-770A-4942-ADFB-D6182C7A8E14}"/>
              </a:ext>
            </a:extLst>
          </p:cNvPr>
          <p:cNvSpPr/>
          <p:nvPr/>
        </p:nvSpPr>
        <p:spPr>
          <a:xfrm flipV="1">
            <a:off x="12348517" y="-3496396"/>
            <a:ext cx="6992792" cy="6992792"/>
          </a:xfrm>
          <a:custGeom>
            <a:avLst/>
            <a:gdLst/>
            <a:ahLst/>
            <a:cxnLst/>
            <a:rect l="l" t="t" r="r" b="b"/>
            <a:pathLst>
              <a:path w="6992792" h="6992792">
                <a:moveTo>
                  <a:pt x="0" y="6992792"/>
                </a:moveTo>
                <a:lnTo>
                  <a:pt x="6992792" y="6992792"/>
                </a:lnTo>
                <a:lnTo>
                  <a:pt x="6992792" y="0"/>
                </a:lnTo>
                <a:lnTo>
                  <a:pt x="0" y="0"/>
                </a:lnTo>
                <a:lnTo>
                  <a:pt x="0" y="699279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1C78D19A-7B2C-47E9-937C-BE4F36AC066F}"/>
              </a:ext>
            </a:extLst>
          </p:cNvPr>
          <p:cNvSpPr/>
          <p:nvPr/>
        </p:nvSpPr>
        <p:spPr>
          <a:xfrm rot="5400000" flipH="1" flipV="1">
            <a:off x="13836742" y="5479958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4840371" y="6758253"/>
                </a:moveTo>
                <a:lnTo>
                  <a:pt x="0" y="6758253"/>
                </a:lnTo>
                <a:lnTo>
                  <a:pt x="0" y="0"/>
                </a:lnTo>
                <a:lnTo>
                  <a:pt x="4840371" y="0"/>
                </a:lnTo>
                <a:lnTo>
                  <a:pt x="4840371" y="675825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4F5658D9-A943-4ED7-80FB-0D1C16DEE9AF}"/>
              </a:ext>
            </a:extLst>
          </p:cNvPr>
          <p:cNvSpPr txBox="1"/>
          <p:nvPr/>
        </p:nvSpPr>
        <p:spPr>
          <a:xfrm>
            <a:off x="4541415" y="0"/>
            <a:ext cx="9205169" cy="1286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sz="600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Caveats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D46945-400E-4EFC-99C0-FC71A5D04F8F}"/>
              </a:ext>
            </a:extLst>
          </p:cNvPr>
          <p:cNvGrpSpPr/>
          <p:nvPr/>
        </p:nvGrpSpPr>
        <p:grpSpPr>
          <a:xfrm>
            <a:off x="6773149" y="1680448"/>
            <a:ext cx="4741699" cy="7178636"/>
            <a:chOff x="6172200" y="1374556"/>
            <a:chExt cx="4741699" cy="717863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E8EB453-E4EC-4115-AE1B-30C61D184905}"/>
                </a:ext>
              </a:extLst>
            </p:cNvPr>
            <p:cNvSpPr txBox="1"/>
            <p:nvPr/>
          </p:nvSpPr>
          <p:spPr>
            <a:xfrm>
              <a:off x="6782921" y="4205061"/>
              <a:ext cx="3429000" cy="4093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SG" sz="2000" dirty="0">
                  <a:solidFill>
                    <a:schemeClr val="accent2">
                      <a:lumMod val="75000"/>
                    </a:schemeClr>
                  </a:solidFill>
                  <a:latin typeface="Alexandria Bold" panose="020B0604020202020204" charset="-78"/>
                  <a:cs typeface="Alexandria Bold" panose="020B0604020202020204" charset="-78"/>
                </a:rPr>
                <a:t>DPI</a:t>
              </a:r>
              <a:r>
                <a:rPr lang="en-SG" sz="2000" dirty="0">
                  <a:latin typeface="Alexandria Bold" panose="020B0604020202020204" charset="-78"/>
                  <a:cs typeface="Alexandria Bold" panose="020B0604020202020204" charset="-78"/>
                </a:rPr>
                <a:t> is extremely controlled by the </a:t>
              </a:r>
              <a:r>
                <a:rPr lang="en-SG" sz="2000" dirty="0">
                  <a:solidFill>
                    <a:schemeClr val="accent2">
                      <a:lumMod val="75000"/>
                    </a:schemeClr>
                  </a:solidFill>
                  <a:latin typeface="Alexandria Bold" panose="020B0604020202020204" charset="-78"/>
                  <a:cs typeface="Alexandria Bold" panose="020B0604020202020204" charset="-78"/>
                </a:rPr>
                <a:t>MAS</a:t>
              </a:r>
              <a:r>
                <a:rPr lang="en-SG" sz="2000" dirty="0">
                  <a:latin typeface="Alexandria Bold" panose="020B0604020202020204" charset="-78"/>
                  <a:cs typeface="Alexandria Bold" panose="020B0604020202020204" charset="-78"/>
                </a:rPr>
                <a:t>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SG" sz="2000" dirty="0">
                  <a:solidFill>
                    <a:schemeClr val="accent2">
                      <a:lumMod val="75000"/>
                    </a:schemeClr>
                  </a:solidFill>
                  <a:latin typeface="Alexandria Bold" panose="020B0604020202020204" charset="-78"/>
                  <a:cs typeface="Alexandria Bold" panose="020B0604020202020204" charset="-78"/>
                </a:rPr>
                <a:t>Restrictions </a:t>
              </a:r>
              <a:r>
                <a:rPr lang="en-SG" sz="2000" dirty="0">
                  <a:latin typeface="Alexandria Bold" panose="020B0604020202020204" charset="-78"/>
                  <a:cs typeface="Alexandria Bold" panose="020B0604020202020204" charset="-78"/>
                </a:rPr>
                <a:t>on how much </a:t>
              </a:r>
              <a:r>
                <a:rPr lang="en-SG" sz="2000" dirty="0">
                  <a:solidFill>
                    <a:schemeClr val="accent2">
                      <a:lumMod val="75000"/>
                    </a:schemeClr>
                  </a:solidFill>
                  <a:latin typeface="Alexandria Bold" panose="020B0604020202020204" charset="-78"/>
                  <a:cs typeface="Alexandria Bold" panose="020B0604020202020204" charset="-78"/>
                </a:rPr>
                <a:t>coverage</a:t>
              </a:r>
              <a:r>
                <a:rPr lang="en-SG" sz="2000" dirty="0">
                  <a:latin typeface="Alexandria Bold" panose="020B0604020202020204" charset="-78"/>
                  <a:cs typeface="Alexandria Bold" panose="020B0604020202020204" charset="-78"/>
                </a:rPr>
                <a:t> one can purchase, the range is </a:t>
              </a:r>
              <a:r>
                <a:rPr lang="en-SG" sz="2000" dirty="0">
                  <a:solidFill>
                    <a:schemeClr val="accent2">
                      <a:lumMod val="75000"/>
                    </a:schemeClr>
                  </a:solidFill>
                  <a:latin typeface="Alexandria Bold" panose="020B0604020202020204" charset="-78"/>
                  <a:cs typeface="Alexandria Bold" panose="020B0604020202020204" charset="-78"/>
                </a:rPr>
                <a:t>$50,000 to $400,000.</a:t>
              </a:r>
              <a:r>
                <a:rPr lang="en-SG" sz="2000" dirty="0">
                  <a:latin typeface="Alexandria Bold" panose="020B0604020202020204" charset="-78"/>
                  <a:cs typeface="Alexandria Bold" panose="020B0604020202020204" charset="-78"/>
                </a:rPr>
                <a:t>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SG" sz="2000" dirty="0">
                  <a:latin typeface="Alexandria Bold" panose="020B0604020202020204" charset="-78"/>
                  <a:cs typeface="Alexandria Bold" panose="020B0604020202020204" charset="-78"/>
                </a:rPr>
                <a:t>The </a:t>
              </a:r>
              <a:r>
                <a:rPr lang="en-SG" sz="2000" dirty="0">
                  <a:solidFill>
                    <a:schemeClr val="accent2">
                      <a:lumMod val="75000"/>
                    </a:schemeClr>
                  </a:solidFill>
                  <a:latin typeface="Alexandria Bold" panose="020B0604020202020204" charset="-78"/>
                  <a:cs typeface="Alexandria Bold" panose="020B0604020202020204" charset="-78"/>
                </a:rPr>
                <a:t>total number </a:t>
              </a:r>
              <a:r>
                <a:rPr lang="en-SG" sz="2000" dirty="0">
                  <a:latin typeface="Alexandria Bold" panose="020B0604020202020204" charset="-78"/>
                  <a:cs typeface="Alexandria Bold" panose="020B0604020202020204" charset="-78"/>
                </a:rPr>
                <a:t>of </a:t>
              </a:r>
              <a:r>
                <a:rPr lang="en-SG" sz="2000" dirty="0">
                  <a:solidFill>
                    <a:schemeClr val="accent2">
                      <a:lumMod val="75000"/>
                    </a:schemeClr>
                  </a:solidFill>
                  <a:latin typeface="Alexandria Bold" panose="020B0604020202020204" charset="-78"/>
                  <a:cs typeface="Alexandria Bold" panose="020B0604020202020204" charset="-78"/>
                </a:rPr>
                <a:t>DPI policies aggregated</a:t>
              </a:r>
              <a:r>
                <a:rPr lang="en-SG" sz="2000" dirty="0">
                  <a:latin typeface="Alexandria Bold" panose="020B0604020202020204" charset="-78"/>
                  <a:cs typeface="Alexandria Bold" panose="020B0604020202020204" charset="-78"/>
                </a:rPr>
                <a:t>, cannot exceed </a:t>
              </a:r>
              <a:r>
                <a:rPr lang="en-SG" sz="2000" dirty="0">
                  <a:solidFill>
                    <a:schemeClr val="accent2">
                      <a:lumMod val="75000"/>
                    </a:schemeClr>
                  </a:solidFill>
                  <a:latin typeface="Alexandria Bold" panose="020B0604020202020204" charset="-78"/>
                  <a:cs typeface="Alexandria Bold" panose="020B0604020202020204" charset="-78"/>
                </a:rPr>
                <a:t>$400,000 sum assured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129764D-6FDF-407B-BFFD-DA64C36ECD48}"/>
                </a:ext>
              </a:extLst>
            </p:cNvPr>
            <p:cNvGrpSpPr/>
            <p:nvPr/>
          </p:nvGrpSpPr>
          <p:grpSpPr>
            <a:xfrm>
              <a:off x="6172200" y="1374556"/>
              <a:ext cx="4741699" cy="7178636"/>
              <a:chOff x="3810000" y="2212305"/>
              <a:chExt cx="4014162" cy="6695503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3B049568-6B47-41D9-9543-94F539A5F001}"/>
                  </a:ext>
                </a:extLst>
              </p:cNvPr>
              <p:cNvSpPr/>
              <p:nvPr/>
            </p:nvSpPr>
            <p:spPr>
              <a:xfrm>
                <a:off x="3810000" y="2212305"/>
                <a:ext cx="3962400" cy="6695503"/>
              </a:xfrm>
              <a:prstGeom prst="roundRect">
                <a:avLst/>
              </a:prstGeom>
              <a:noFill/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07CF6D-4EFC-4ADD-9A2D-04E6C1766D9C}"/>
                  </a:ext>
                </a:extLst>
              </p:cNvPr>
              <p:cNvSpPr txBox="1"/>
              <p:nvPr/>
            </p:nvSpPr>
            <p:spPr>
              <a:xfrm>
                <a:off x="4206833" y="4347792"/>
                <a:ext cx="3143239" cy="46349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en-US"/>
                </a:defPPr>
                <a:lvl1pPr algn="ctr">
                  <a:lnSpc>
                    <a:spcPts val="11448"/>
                  </a:lnSpc>
                  <a:defRPr sz="6000" b="1">
                    <a:solidFill>
                      <a:srgbClr val="3F3D3E"/>
                    </a:solidFill>
                    <a:latin typeface="Alexandria Bold"/>
                    <a:ea typeface="Alexandria Bold"/>
                    <a:cs typeface="Alexandria Bold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SG" sz="2800" dirty="0">
                    <a:solidFill>
                      <a:schemeClr val="tx1"/>
                    </a:solidFill>
                  </a:rPr>
                  <a:t>Control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BB05CF-F781-4556-9633-561289D797C3}"/>
                  </a:ext>
                </a:extLst>
              </p:cNvPr>
              <p:cNvSpPr txBox="1"/>
              <p:nvPr/>
            </p:nvSpPr>
            <p:spPr>
              <a:xfrm>
                <a:off x="3988926" y="4842623"/>
                <a:ext cx="3835236" cy="39727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en-US"/>
                </a:defPPr>
                <a:lvl1pPr algn="ctr">
                  <a:lnSpc>
                    <a:spcPts val="11448"/>
                  </a:lnSpc>
                  <a:defRPr sz="6000" b="1">
                    <a:solidFill>
                      <a:srgbClr val="3F3D3E"/>
                    </a:solidFill>
                    <a:latin typeface="Alexandria Bold"/>
                    <a:ea typeface="Alexandria Bold"/>
                    <a:cs typeface="Alexandria Bold"/>
                  </a:defRPr>
                </a:lvl1pPr>
              </a:lstStyle>
              <a:p>
                <a:pPr marL="342900" indent="-342900" algn="l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p:grpSp>
        <p:pic>
          <p:nvPicPr>
            <p:cNvPr id="6" name="Graphic 5" descr="Robot with solid fill">
              <a:extLst>
                <a:ext uri="{FF2B5EF4-FFF2-40B4-BE49-F238E27FC236}">
                  <a16:creationId xmlns:a16="http://schemas.microsoft.com/office/drawing/2014/main" id="{84D8A996-0260-45C8-93C7-31E98F744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811887" y="2121915"/>
              <a:ext cx="1371067" cy="1371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48383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297127" y="164114"/>
            <a:ext cx="10668000" cy="12865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sz="600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Buy Term Invest the Rest</a:t>
            </a:r>
          </a:p>
        </p:txBody>
      </p:sp>
      <p:sp>
        <p:nvSpPr>
          <p:cNvPr id="9" name="AutoShape 9"/>
          <p:cNvSpPr/>
          <p:nvPr/>
        </p:nvSpPr>
        <p:spPr>
          <a:xfrm flipV="1">
            <a:off x="3048000" y="9174929"/>
            <a:ext cx="13166256" cy="2272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8ADC411B-2AD4-4DF1-B33A-ECCA13EA4B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906704"/>
              </p:ext>
            </p:extLst>
          </p:nvPr>
        </p:nvGraphicFramePr>
        <p:xfrm>
          <a:off x="3200400" y="2857500"/>
          <a:ext cx="12192000" cy="4846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24200">
                  <a:extLst>
                    <a:ext uri="{9D8B030D-6E8A-4147-A177-3AD203B41FA5}">
                      <a16:colId xmlns:a16="http://schemas.microsoft.com/office/drawing/2014/main" val="4120695050"/>
                    </a:ext>
                  </a:extLst>
                </a:gridCol>
                <a:gridCol w="5003800">
                  <a:extLst>
                    <a:ext uri="{9D8B030D-6E8A-4147-A177-3AD203B41FA5}">
                      <a16:colId xmlns:a16="http://schemas.microsoft.com/office/drawing/2014/main" val="22434964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6303968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Whole Life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Term Plan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747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Monthly premium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$464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$75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927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Payment 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35 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30 years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321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Coverage 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65 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30 years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973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Total Premiums Paid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C00000"/>
                          </a:solidFill>
                        </a:rPr>
                        <a:t>$194,810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C00000"/>
                          </a:solidFill>
                        </a:rPr>
                        <a:t>$27,060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584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Guaranteed returns</a:t>
                      </a:r>
                      <a:r>
                        <a:rPr lang="en-SG" baseline="30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00B050"/>
                          </a:solidFill>
                        </a:rPr>
                        <a:t>$104,400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888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Non-Guaranteed returns</a:t>
                      </a:r>
                      <a:r>
                        <a:rPr lang="en-SG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00B050"/>
                          </a:solidFill>
                        </a:rPr>
                        <a:t>$219,643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086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Total returns – Total premiums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00B050"/>
                          </a:solidFill>
                        </a:rPr>
                        <a:t>$129,223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32022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4F77437-DAA3-4E3D-B108-65AF7CEE9A6C}"/>
              </a:ext>
            </a:extLst>
          </p:cNvPr>
          <p:cNvSpPr txBox="1"/>
          <p:nvPr/>
        </p:nvSpPr>
        <p:spPr>
          <a:xfrm>
            <a:off x="3878228" y="9572208"/>
            <a:ext cx="3483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aseline="30000" dirty="0"/>
              <a:t>2</a:t>
            </a:r>
            <a:r>
              <a:rPr lang="en-SG" dirty="0"/>
              <a:t>Based on projected yield of 4.25%</a:t>
            </a: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96CB0398-CB1F-4C78-947B-BB1DB70CC262}"/>
              </a:ext>
            </a:extLst>
          </p:cNvPr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97A4B0-5F75-4192-BF8E-AA3006670B84}"/>
              </a:ext>
            </a:extLst>
          </p:cNvPr>
          <p:cNvSpPr txBox="1"/>
          <p:nvPr/>
        </p:nvSpPr>
        <p:spPr>
          <a:xfrm>
            <a:off x="3878227" y="9248156"/>
            <a:ext cx="2644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aseline="30000" dirty="0"/>
              <a:t>1</a:t>
            </a:r>
            <a:r>
              <a:rPr lang="en-SG" dirty="0"/>
              <a:t>30 year projected returns</a:t>
            </a: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2B0BF4D2-CAC1-49D3-89A9-5CC11F7A6E6E}"/>
              </a:ext>
            </a:extLst>
          </p:cNvPr>
          <p:cNvSpPr txBox="1"/>
          <p:nvPr/>
        </p:nvSpPr>
        <p:spPr>
          <a:xfrm>
            <a:off x="5028543" y="1475939"/>
            <a:ext cx="9205169" cy="1223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sz="4000" b="1" u="sng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Comparison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807134" y="243464"/>
            <a:ext cx="9205169" cy="1286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sz="600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Return on Investment</a:t>
            </a:r>
          </a:p>
        </p:txBody>
      </p:sp>
      <p:sp>
        <p:nvSpPr>
          <p:cNvPr id="5" name="Freeform 5"/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3429001" y="9451487"/>
            <a:ext cx="13699644" cy="12693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B79FD1-9CAF-4979-8934-3541965B0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342" y="2057273"/>
            <a:ext cx="3277578" cy="66594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295F25-174D-402C-96A3-724AC0D0AF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921" y="2792043"/>
            <a:ext cx="13298812" cy="58096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B607DFE-3B59-4001-8745-7FD5D961495F}"/>
              </a:ext>
            </a:extLst>
          </p:cNvPr>
          <p:cNvSpPr txBox="1"/>
          <p:nvPr/>
        </p:nvSpPr>
        <p:spPr>
          <a:xfrm>
            <a:off x="14925493" y="6641316"/>
            <a:ext cx="3143240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11448"/>
              </a:lnSpc>
              <a:defRPr sz="6000" b="1">
                <a:solidFill>
                  <a:srgbClr val="3F3D3E"/>
                </a:solidFill>
                <a:latin typeface="Alexandria Bold"/>
                <a:ea typeface="Alexandria Bold"/>
                <a:cs typeface="Alexandria Bold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SG" sz="2400" dirty="0"/>
              <a:t>Principal: $139,680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559911-A0BB-41C0-AB02-2E7BE37A66B6}"/>
              </a:ext>
            </a:extLst>
          </p:cNvPr>
          <p:cNvSpPr txBox="1"/>
          <p:nvPr/>
        </p:nvSpPr>
        <p:spPr>
          <a:xfrm>
            <a:off x="15144761" y="3276353"/>
            <a:ext cx="314323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11448"/>
              </a:lnSpc>
              <a:defRPr sz="6000" b="1">
                <a:solidFill>
                  <a:srgbClr val="3F3D3E"/>
                </a:solidFill>
                <a:latin typeface="Alexandria Bold"/>
                <a:ea typeface="Alexandria Bold"/>
                <a:cs typeface="Alexandria Bold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SG" sz="2400" dirty="0"/>
              <a:t>Balance: $368,095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35E770-DB2D-4F52-AB9A-2EEEA958A4BE}"/>
              </a:ext>
            </a:extLst>
          </p:cNvPr>
          <p:cNvSpPr txBox="1"/>
          <p:nvPr/>
        </p:nvSpPr>
        <p:spPr>
          <a:xfrm>
            <a:off x="9454916" y="4142598"/>
            <a:ext cx="3700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11448"/>
              </a:lnSpc>
              <a:defRPr sz="6000" b="1">
                <a:solidFill>
                  <a:srgbClr val="3F3D3E"/>
                </a:solidFill>
                <a:latin typeface="Alexandria Bold"/>
                <a:ea typeface="Alexandria Bold"/>
                <a:cs typeface="Alexandria Bold"/>
              </a:defRPr>
            </a:lvl1pPr>
          </a:lstStyle>
          <a:p>
            <a:pPr>
              <a:lnSpc>
                <a:spcPct val="100000"/>
              </a:lnSpc>
            </a:pPr>
            <a:r>
              <a:rPr lang="en-SG" sz="4000" dirty="0"/>
              <a:t>Profit: </a:t>
            </a:r>
            <a:r>
              <a:rPr lang="en-SG" sz="4000" dirty="0">
                <a:solidFill>
                  <a:srgbClr val="00B050"/>
                </a:solidFill>
              </a:rPr>
              <a:t>$228,415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D647AB-D410-47D7-98E4-5B982793B364}"/>
              </a:ext>
            </a:extLst>
          </p:cNvPr>
          <p:cNvSpPr txBox="1"/>
          <p:nvPr/>
        </p:nvSpPr>
        <p:spPr>
          <a:xfrm>
            <a:off x="3810000" y="9823033"/>
            <a:ext cx="406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err="1"/>
              <a:t>Stashaway</a:t>
            </a:r>
            <a:r>
              <a:rPr lang="en-SG" dirty="0"/>
              <a:t>: Compound interest calculator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1327057" y="-1835242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042C0DE7-C25A-4279-874D-02444B6F9A01}"/>
              </a:ext>
            </a:extLst>
          </p:cNvPr>
          <p:cNvSpPr/>
          <p:nvPr/>
        </p:nvSpPr>
        <p:spPr>
          <a:xfrm flipH="1">
            <a:off x="-2209800" y="5816432"/>
            <a:ext cx="7684967" cy="7684967"/>
          </a:xfrm>
          <a:custGeom>
            <a:avLst/>
            <a:gdLst/>
            <a:ahLst/>
            <a:cxnLst/>
            <a:rect l="l" t="t" r="r" b="b"/>
            <a:pathLst>
              <a:path w="7684967" h="7684967">
                <a:moveTo>
                  <a:pt x="7684968" y="0"/>
                </a:moveTo>
                <a:lnTo>
                  <a:pt x="0" y="0"/>
                </a:lnTo>
                <a:lnTo>
                  <a:pt x="0" y="7684968"/>
                </a:lnTo>
                <a:lnTo>
                  <a:pt x="7684968" y="7684968"/>
                </a:lnTo>
                <a:lnTo>
                  <a:pt x="76849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7EA8D6C-770A-4942-ADFB-D6182C7A8E14}"/>
              </a:ext>
            </a:extLst>
          </p:cNvPr>
          <p:cNvSpPr/>
          <p:nvPr/>
        </p:nvSpPr>
        <p:spPr>
          <a:xfrm flipV="1">
            <a:off x="12348517" y="-3496396"/>
            <a:ext cx="6992792" cy="6992792"/>
          </a:xfrm>
          <a:custGeom>
            <a:avLst/>
            <a:gdLst/>
            <a:ahLst/>
            <a:cxnLst/>
            <a:rect l="l" t="t" r="r" b="b"/>
            <a:pathLst>
              <a:path w="6992792" h="6992792">
                <a:moveTo>
                  <a:pt x="0" y="6992792"/>
                </a:moveTo>
                <a:lnTo>
                  <a:pt x="6992792" y="6992792"/>
                </a:lnTo>
                <a:lnTo>
                  <a:pt x="6992792" y="0"/>
                </a:lnTo>
                <a:lnTo>
                  <a:pt x="0" y="0"/>
                </a:lnTo>
                <a:lnTo>
                  <a:pt x="0" y="699279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1C78D19A-7B2C-47E9-937C-BE4F36AC066F}"/>
              </a:ext>
            </a:extLst>
          </p:cNvPr>
          <p:cNvSpPr/>
          <p:nvPr/>
        </p:nvSpPr>
        <p:spPr>
          <a:xfrm rot="5400000" flipH="1" flipV="1">
            <a:off x="13912942" y="5556158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4840371" y="6758253"/>
                </a:moveTo>
                <a:lnTo>
                  <a:pt x="0" y="6758253"/>
                </a:lnTo>
                <a:lnTo>
                  <a:pt x="0" y="0"/>
                </a:lnTo>
                <a:lnTo>
                  <a:pt x="4840371" y="0"/>
                </a:lnTo>
                <a:lnTo>
                  <a:pt x="4840371" y="675825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9A3888-26C4-4B7C-B322-DAEB8AA23D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625" y="5143500"/>
            <a:ext cx="5104790" cy="38285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F278D8-179F-4A2C-B46C-AE0E4FCDDC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53" y="1857695"/>
            <a:ext cx="6457283" cy="330397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8364745-DF87-413A-BAA6-EB4952F74812}"/>
              </a:ext>
            </a:extLst>
          </p:cNvPr>
          <p:cNvSpPr/>
          <p:nvPr/>
        </p:nvSpPr>
        <p:spPr>
          <a:xfrm>
            <a:off x="2057400" y="3238500"/>
            <a:ext cx="457200" cy="4572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FEE1E1A-44FB-4ACA-BB46-A3F5879D46A1}"/>
              </a:ext>
            </a:extLst>
          </p:cNvPr>
          <p:cNvSpPr/>
          <p:nvPr/>
        </p:nvSpPr>
        <p:spPr>
          <a:xfrm>
            <a:off x="5518676" y="3115994"/>
            <a:ext cx="457200" cy="4572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83A44D5-7595-4BE8-BA93-A75A04BA5A33}"/>
              </a:ext>
            </a:extLst>
          </p:cNvPr>
          <p:cNvSpPr/>
          <p:nvPr/>
        </p:nvSpPr>
        <p:spPr>
          <a:xfrm>
            <a:off x="2082018" y="2677556"/>
            <a:ext cx="457200" cy="457200"/>
          </a:xfrm>
          <a:prstGeom prst="ellipse">
            <a:avLst/>
          </a:prstGeom>
          <a:noFill/>
          <a:ln w="571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6173F85-EBD0-4746-86BF-A6BAA4C477E5}"/>
              </a:ext>
            </a:extLst>
          </p:cNvPr>
          <p:cNvSpPr/>
          <p:nvPr/>
        </p:nvSpPr>
        <p:spPr>
          <a:xfrm>
            <a:off x="2082018" y="3741521"/>
            <a:ext cx="457200" cy="1042409"/>
          </a:xfrm>
          <a:prstGeom prst="ellipse">
            <a:avLst/>
          </a:prstGeom>
          <a:noFill/>
          <a:ln w="571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4E6ACCF-F313-49DC-838F-E92EA3963059}"/>
              </a:ext>
            </a:extLst>
          </p:cNvPr>
          <p:cNvSpPr/>
          <p:nvPr/>
        </p:nvSpPr>
        <p:spPr>
          <a:xfrm>
            <a:off x="5518676" y="3926315"/>
            <a:ext cx="457200" cy="457200"/>
          </a:xfrm>
          <a:prstGeom prst="ellipse">
            <a:avLst/>
          </a:prstGeom>
          <a:noFill/>
          <a:ln w="571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36554F7-078B-4D53-B208-D6E71EF80C92}"/>
              </a:ext>
            </a:extLst>
          </p:cNvPr>
          <p:cNvSpPr/>
          <p:nvPr/>
        </p:nvSpPr>
        <p:spPr>
          <a:xfrm>
            <a:off x="2580610" y="3238500"/>
            <a:ext cx="1153190" cy="457200"/>
          </a:xfrm>
          <a:prstGeom prst="ellipse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D4FCD9A-3E2C-4F81-87E4-17C2A7088121}"/>
              </a:ext>
            </a:extLst>
          </p:cNvPr>
          <p:cNvSpPr/>
          <p:nvPr/>
        </p:nvSpPr>
        <p:spPr>
          <a:xfrm>
            <a:off x="1506088" y="3220329"/>
            <a:ext cx="457200" cy="457200"/>
          </a:xfrm>
          <a:prstGeom prst="ellipse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737D7CA-2249-4B50-B70F-D855288410FC}"/>
              </a:ext>
            </a:extLst>
          </p:cNvPr>
          <p:cNvSpPr/>
          <p:nvPr/>
        </p:nvSpPr>
        <p:spPr>
          <a:xfrm>
            <a:off x="6284863" y="3152538"/>
            <a:ext cx="457200" cy="457200"/>
          </a:xfrm>
          <a:prstGeom prst="ellipse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523B82-F74E-47EF-8F8E-E837180522A5}"/>
              </a:ext>
            </a:extLst>
          </p:cNvPr>
          <p:cNvSpPr txBox="1"/>
          <p:nvPr/>
        </p:nvSpPr>
        <p:spPr>
          <a:xfrm>
            <a:off x="7945908" y="3695700"/>
            <a:ext cx="906848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solidFill>
                  <a:schemeClr val="accent2">
                    <a:lumMod val="75000"/>
                  </a:schemeClr>
                </a:solidFill>
                <a:latin typeface="Alexandria Bold" panose="020B0604020202020204" charset="-78"/>
                <a:cs typeface="Alexandria Bold" panose="020B0604020202020204" charset="-78"/>
              </a:rPr>
              <a:t>True Positive (TP)</a:t>
            </a:r>
            <a:r>
              <a:rPr lang="en-SG" sz="2000" dirty="0">
                <a:latin typeface="Alexandria Bold" panose="020B0604020202020204" charset="-78"/>
                <a:cs typeface="Alexandria Bold" panose="020B0604020202020204" charset="-78"/>
              </a:rPr>
              <a:t>: </a:t>
            </a:r>
            <a:r>
              <a:rPr lang="en-US" sz="2000" dirty="0">
                <a:latin typeface="Alexandria Bold" panose="020B0604020202020204" charset="-78"/>
                <a:cs typeface="Alexandria Bold" panose="020B0604020202020204" charset="-78"/>
              </a:rPr>
              <a:t>The model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lexandria Bold" panose="020B0604020202020204" charset="-78"/>
                <a:cs typeface="Alexandria Bold" panose="020B0604020202020204" charset="-78"/>
              </a:rPr>
              <a:t>correctly predicted</a:t>
            </a:r>
            <a:r>
              <a:rPr lang="en-US" sz="2000" dirty="0">
                <a:latin typeface="Alexandria Bold" panose="020B0604020202020204" charset="-78"/>
                <a:cs typeface="Alexandria Bold" panose="020B0604020202020204" charset="-78"/>
              </a:rPr>
              <a:t> a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lexandria Bold" panose="020B0604020202020204" charset="-78"/>
                <a:cs typeface="Alexandria Bold" panose="020B0604020202020204" charset="-78"/>
              </a:rPr>
              <a:t>positive outcome</a:t>
            </a:r>
          </a:p>
          <a:p>
            <a:endParaRPr lang="en-SG" sz="2000" dirty="0">
              <a:latin typeface="Alexandria Bold" panose="020B0604020202020204" charset="-78"/>
              <a:cs typeface="Alexandria Bold" panose="020B0604020202020204" charset="-78"/>
            </a:endParaRPr>
          </a:p>
          <a:p>
            <a:r>
              <a:rPr lang="en-SG" sz="2000" dirty="0">
                <a:solidFill>
                  <a:schemeClr val="accent2">
                    <a:lumMod val="75000"/>
                  </a:schemeClr>
                </a:solidFill>
                <a:latin typeface="Alexandria Bold" panose="020B0604020202020204" charset="-78"/>
                <a:cs typeface="Alexandria Bold" panose="020B0604020202020204" charset="-78"/>
              </a:rPr>
              <a:t>True Negative (TN)</a:t>
            </a:r>
            <a:r>
              <a:rPr lang="en-SG" sz="2000" dirty="0">
                <a:latin typeface="Alexandria Bold" panose="020B0604020202020204" charset="-78"/>
                <a:cs typeface="Alexandria Bold" panose="020B0604020202020204" charset="-78"/>
              </a:rPr>
              <a:t>: </a:t>
            </a:r>
            <a:r>
              <a:rPr lang="en-US" sz="2000" dirty="0">
                <a:latin typeface="Alexandria Bold" panose="020B0604020202020204" charset="-78"/>
                <a:cs typeface="Alexandria Bold" panose="020B0604020202020204" charset="-78"/>
              </a:rPr>
              <a:t>The model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lexandria Bold" panose="020B0604020202020204" charset="-78"/>
                <a:cs typeface="Alexandria Bold" panose="020B0604020202020204" charset="-78"/>
              </a:rPr>
              <a:t>correctly predicted</a:t>
            </a:r>
            <a:r>
              <a:rPr lang="en-US" sz="2000" dirty="0">
                <a:latin typeface="Alexandria Bold" panose="020B0604020202020204" charset="-78"/>
                <a:cs typeface="Alexandria Bold" panose="020B0604020202020204" charset="-78"/>
              </a:rPr>
              <a:t> a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lexandria Bold" panose="020B0604020202020204" charset="-78"/>
                <a:cs typeface="Alexandria Bold" panose="020B0604020202020204" charset="-78"/>
              </a:rPr>
              <a:t>negative outcome</a:t>
            </a:r>
          </a:p>
          <a:p>
            <a:endParaRPr lang="en-SG" sz="2000" dirty="0">
              <a:latin typeface="Alexandria Bold" panose="020B0604020202020204" charset="-78"/>
              <a:cs typeface="Alexandria Bold" panose="020B0604020202020204" charset="-78"/>
            </a:endParaRPr>
          </a:p>
          <a:p>
            <a:r>
              <a:rPr lang="en-SG" sz="2000" dirty="0">
                <a:solidFill>
                  <a:schemeClr val="accent2">
                    <a:lumMod val="75000"/>
                  </a:schemeClr>
                </a:solidFill>
                <a:latin typeface="Alexandria Bold" panose="020B0604020202020204" charset="-78"/>
                <a:cs typeface="Alexandria Bold" panose="020B0604020202020204" charset="-78"/>
              </a:rPr>
              <a:t>False Positive (FP)</a:t>
            </a:r>
            <a:r>
              <a:rPr lang="en-SG" sz="2000" dirty="0">
                <a:latin typeface="Alexandria Bold" panose="020B0604020202020204" charset="-78"/>
                <a:cs typeface="Alexandria Bold" panose="020B0604020202020204" charset="-78"/>
              </a:rPr>
              <a:t>: </a:t>
            </a:r>
            <a:r>
              <a:rPr lang="en-US" sz="2000" dirty="0">
                <a:latin typeface="Alexandria Bold" panose="020B0604020202020204" charset="-78"/>
                <a:cs typeface="Alexandria Bold" panose="020B0604020202020204" charset="-78"/>
              </a:rPr>
              <a:t>The model incorrectly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lexandria Bold" panose="020B0604020202020204" charset="-78"/>
                <a:cs typeface="Alexandria Bold" panose="020B0604020202020204" charset="-78"/>
              </a:rPr>
              <a:t>predicted</a:t>
            </a:r>
            <a:r>
              <a:rPr lang="en-US" sz="2000" dirty="0">
                <a:latin typeface="Alexandria Bold" panose="020B0604020202020204" charset="-78"/>
                <a:cs typeface="Alexandria Bold" panose="020B0604020202020204" charset="-78"/>
              </a:rPr>
              <a:t> a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lexandria Bold" panose="020B0604020202020204" charset="-78"/>
                <a:cs typeface="Alexandria Bold" panose="020B0604020202020204" charset="-78"/>
              </a:rPr>
              <a:t>positive</a:t>
            </a:r>
            <a:r>
              <a:rPr lang="en-US" sz="2000" dirty="0">
                <a:latin typeface="Alexandria Bold" panose="020B0604020202020204" charset="-78"/>
                <a:cs typeface="Alexandria Bold" panose="020B0604020202020204" charset="-78"/>
              </a:rPr>
              <a:t>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lexandria Bold" panose="020B0604020202020204" charset="-78"/>
                <a:cs typeface="Alexandria Bold" panose="020B0604020202020204" charset="-78"/>
              </a:rPr>
              <a:t>outcome</a:t>
            </a:r>
            <a:r>
              <a:rPr lang="en-US" sz="2000" dirty="0">
                <a:latin typeface="Alexandria Bold" panose="020B0604020202020204" charset="-78"/>
                <a:cs typeface="Alexandria Bold" panose="020B0604020202020204" charset="-78"/>
              </a:rPr>
              <a:t> when it was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lexandria Bold" panose="020B0604020202020204" charset="-78"/>
                <a:cs typeface="Alexandria Bold" panose="020B0604020202020204" charset="-78"/>
              </a:rPr>
              <a:t>actually negative </a:t>
            </a:r>
            <a:r>
              <a:rPr lang="en-US" sz="2000" dirty="0">
                <a:latin typeface="Alexandria Bold" panose="020B0604020202020204" charset="-78"/>
                <a:cs typeface="Alexandria Bold" panose="020B0604020202020204" charset="-78"/>
              </a:rPr>
              <a:t>(Type 1 Error)</a:t>
            </a:r>
          </a:p>
          <a:p>
            <a:endParaRPr lang="en-SG" sz="2000" dirty="0">
              <a:latin typeface="Alexandria Bold" panose="020B0604020202020204" charset="-78"/>
              <a:cs typeface="Alexandria Bold" panose="020B0604020202020204" charset="-78"/>
            </a:endParaRPr>
          </a:p>
          <a:p>
            <a:r>
              <a:rPr lang="en-SG" sz="2000" dirty="0">
                <a:solidFill>
                  <a:schemeClr val="accent2">
                    <a:lumMod val="75000"/>
                  </a:schemeClr>
                </a:solidFill>
                <a:latin typeface="Alexandria Bold" panose="020B0604020202020204" charset="-78"/>
                <a:cs typeface="Alexandria Bold" panose="020B0604020202020204" charset="-78"/>
              </a:rPr>
              <a:t>False Negative (FN)</a:t>
            </a:r>
            <a:r>
              <a:rPr lang="en-SG" sz="2000" dirty="0">
                <a:latin typeface="Alexandria Bold" panose="020B0604020202020204" charset="-78"/>
                <a:cs typeface="Alexandria Bold" panose="020B0604020202020204" charset="-78"/>
              </a:rPr>
              <a:t>: </a:t>
            </a:r>
            <a:r>
              <a:rPr lang="en-US" sz="2000" dirty="0">
                <a:latin typeface="Alexandria Bold" panose="020B0604020202020204" charset="-78"/>
                <a:cs typeface="Alexandria Bold" panose="020B0604020202020204" charset="-78"/>
              </a:rPr>
              <a:t>The model incorrectly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lexandria Bold" panose="020B0604020202020204" charset="-78"/>
                <a:cs typeface="Alexandria Bold" panose="020B0604020202020204" charset="-78"/>
              </a:rPr>
              <a:t>predicted</a:t>
            </a:r>
            <a:r>
              <a:rPr lang="en-US" sz="2000" dirty="0">
                <a:latin typeface="Alexandria Bold" panose="020B0604020202020204" charset="-78"/>
                <a:cs typeface="Alexandria Bold" panose="020B0604020202020204" charset="-78"/>
              </a:rPr>
              <a:t> a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lexandria Bold" panose="020B0604020202020204" charset="-78"/>
                <a:cs typeface="Alexandria Bold" panose="020B0604020202020204" charset="-78"/>
              </a:rPr>
              <a:t>negative outcome </a:t>
            </a:r>
            <a:r>
              <a:rPr lang="en-US" sz="2000" dirty="0">
                <a:latin typeface="Alexandria Bold" panose="020B0604020202020204" charset="-78"/>
                <a:cs typeface="Alexandria Bold" panose="020B0604020202020204" charset="-78"/>
              </a:rPr>
              <a:t>when it was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lexandria Bold" panose="020B0604020202020204" charset="-78"/>
                <a:cs typeface="Alexandria Bold" panose="020B0604020202020204" charset="-78"/>
              </a:rPr>
              <a:t>actually positive </a:t>
            </a:r>
            <a:r>
              <a:rPr lang="en-US" sz="2000" dirty="0">
                <a:latin typeface="Alexandria Bold" panose="020B0604020202020204" charset="-78"/>
                <a:cs typeface="Alexandria Bold" panose="020B0604020202020204" charset="-78"/>
              </a:rPr>
              <a:t>(Type 2 Error)</a:t>
            </a:r>
          </a:p>
          <a:p>
            <a:endParaRPr lang="en-SG" dirty="0"/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A5748F96-ECEB-4C12-9E60-39A9645E188A}"/>
              </a:ext>
            </a:extLst>
          </p:cNvPr>
          <p:cNvSpPr txBox="1"/>
          <p:nvPr/>
        </p:nvSpPr>
        <p:spPr>
          <a:xfrm>
            <a:off x="4014057" y="273720"/>
            <a:ext cx="9975666" cy="1235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sz="440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Explanation on 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3921682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9"/>
          <p:cNvSpPr/>
          <p:nvPr/>
        </p:nvSpPr>
        <p:spPr>
          <a:xfrm flipV="1">
            <a:off x="3048000" y="9174929"/>
            <a:ext cx="13166256" cy="2272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6055754" y="8625382"/>
            <a:ext cx="1271574" cy="74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02</a:t>
            </a: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96CB0398-CB1F-4C78-947B-BB1DB70CC262}"/>
              </a:ext>
            </a:extLst>
          </p:cNvPr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8CD0AEC9-C07E-4AE4-9A0D-4AAF59F85D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421669"/>
              </p:ext>
            </p:extLst>
          </p:nvPr>
        </p:nvGraphicFramePr>
        <p:xfrm>
          <a:off x="9631128" y="1180860"/>
          <a:ext cx="7696200" cy="711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28915A30-6EC3-4A28-ABB7-0B95D2E9C910}"/>
              </a:ext>
            </a:extLst>
          </p:cNvPr>
          <p:cNvGrpSpPr/>
          <p:nvPr/>
        </p:nvGrpSpPr>
        <p:grpSpPr>
          <a:xfrm>
            <a:off x="2933700" y="3436889"/>
            <a:ext cx="6096000" cy="5024231"/>
            <a:chOff x="3143726" y="283626"/>
            <a:chExt cx="7696200" cy="7112000"/>
          </a:xfrm>
        </p:grpSpPr>
        <p:graphicFrame>
          <p:nvGraphicFramePr>
            <p:cNvPr id="5" name="Chart 4">
              <a:extLst>
                <a:ext uri="{FF2B5EF4-FFF2-40B4-BE49-F238E27FC236}">
                  <a16:creationId xmlns:a16="http://schemas.microsoft.com/office/drawing/2014/main" id="{1B8E4DDF-0BE3-4DBF-8797-375BE349914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816653771"/>
                </p:ext>
              </p:extLst>
            </p:nvPr>
          </p:nvGraphicFramePr>
          <p:xfrm>
            <a:off x="3143726" y="283626"/>
            <a:ext cx="7696200" cy="7112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345ACB3-B734-4B92-B102-1D7FDB52591D}"/>
                </a:ext>
              </a:extLst>
            </p:cNvPr>
            <p:cNvSpPr txBox="1"/>
            <p:nvPr/>
          </p:nvSpPr>
          <p:spPr>
            <a:xfrm>
              <a:off x="5851310" y="3018102"/>
              <a:ext cx="2743200" cy="15684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11448"/>
                </a:lnSpc>
                <a:defRPr sz="6000" b="1">
                  <a:solidFill>
                    <a:srgbClr val="3F3D3E"/>
                  </a:solidFill>
                  <a:latin typeface="Alexandria Bold"/>
                  <a:ea typeface="Alexandria Bold"/>
                  <a:cs typeface="Alexandria Bold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SG" sz="7200" dirty="0">
                  <a:solidFill>
                    <a:schemeClr val="accent2">
                      <a:lumMod val="75000"/>
                    </a:schemeClr>
                  </a:solidFill>
                </a:rPr>
                <a:t>68% 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2B6A2A4-C09A-4470-B276-7E44AB63BCC4}"/>
              </a:ext>
            </a:extLst>
          </p:cNvPr>
          <p:cNvSpPr txBox="1"/>
          <p:nvPr/>
        </p:nvSpPr>
        <p:spPr>
          <a:xfrm>
            <a:off x="3874646" y="2341321"/>
            <a:ext cx="4211346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11448"/>
              </a:lnSpc>
              <a:defRPr sz="6000" b="1">
                <a:solidFill>
                  <a:srgbClr val="3F3D3E"/>
                </a:solidFill>
                <a:latin typeface="Alexandria Bold"/>
                <a:ea typeface="Alexandria Bold"/>
                <a:cs typeface="Alexandria Bold"/>
              </a:defRPr>
            </a:lvl1pPr>
          </a:lstStyle>
          <a:p>
            <a:pPr>
              <a:lnSpc>
                <a:spcPct val="100000"/>
              </a:lnSpc>
            </a:pPr>
            <a:r>
              <a:rPr lang="en-SG" sz="3200" dirty="0"/>
              <a:t>Lack of Mortality Insurance</a:t>
            </a:r>
          </a:p>
          <a:p>
            <a:pPr algn="l">
              <a:lnSpc>
                <a:spcPct val="100000"/>
              </a:lnSpc>
            </a:pPr>
            <a:endParaRPr lang="en-SG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945ADB-F515-4DC3-B364-055CD7585480}"/>
              </a:ext>
            </a:extLst>
          </p:cNvPr>
          <p:cNvSpPr txBox="1"/>
          <p:nvPr/>
        </p:nvSpPr>
        <p:spPr>
          <a:xfrm>
            <a:off x="10513372" y="2385139"/>
            <a:ext cx="5238045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11448"/>
              </a:lnSpc>
              <a:defRPr sz="6000" b="1">
                <a:solidFill>
                  <a:srgbClr val="3F3D3E"/>
                </a:solidFill>
                <a:latin typeface="Alexandria Bold"/>
                <a:ea typeface="Alexandria Bold"/>
                <a:cs typeface="Alexandria Bold"/>
              </a:defRPr>
            </a:lvl1pPr>
          </a:lstStyle>
          <a:p>
            <a:pPr>
              <a:lnSpc>
                <a:spcPct val="100000"/>
              </a:lnSpc>
            </a:pPr>
            <a:r>
              <a:rPr lang="en-SG" sz="3200" dirty="0"/>
              <a:t>Lack of Critical Illness Insurance</a:t>
            </a:r>
          </a:p>
          <a:p>
            <a:pPr algn="l">
              <a:lnSpc>
                <a:spcPct val="100000"/>
              </a:lnSpc>
            </a:pPr>
            <a:endParaRPr lang="en-SG" sz="3200" dirty="0"/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94D6888D-A5A3-4172-AF40-9D0906EAE9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229682"/>
              </p:ext>
            </p:extLst>
          </p:nvPr>
        </p:nvGraphicFramePr>
        <p:xfrm>
          <a:off x="10573455" y="3436889"/>
          <a:ext cx="5117880" cy="50242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611746E-5737-4686-A3B4-9FCB8E13221C}"/>
              </a:ext>
            </a:extLst>
          </p:cNvPr>
          <p:cNvSpPr txBox="1"/>
          <p:nvPr/>
        </p:nvSpPr>
        <p:spPr>
          <a:xfrm>
            <a:off x="12192943" y="5395006"/>
            <a:ext cx="27432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11448"/>
              </a:lnSpc>
              <a:defRPr sz="6000" b="1">
                <a:solidFill>
                  <a:srgbClr val="3F3D3E"/>
                </a:solidFill>
                <a:latin typeface="Alexandria Bold"/>
                <a:ea typeface="Alexandria Bold"/>
                <a:cs typeface="Alexandria Bold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SG" sz="7200" dirty="0">
                <a:solidFill>
                  <a:schemeClr val="accent2">
                    <a:lumMod val="75000"/>
                  </a:schemeClr>
                </a:solidFill>
              </a:rPr>
              <a:t>83% 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23A35769-5AE9-42E0-B0A0-F3CFD49FB609}"/>
              </a:ext>
            </a:extLst>
          </p:cNvPr>
          <p:cNvSpPr txBox="1"/>
          <p:nvPr/>
        </p:nvSpPr>
        <p:spPr>
          <a:xfrm>
            <a:off x="2389832" y="660351"/>
            <a:ext cx="1448259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A study on those in their </a:t>
            </a:r>
            <a:r>
              <a:rPr lang="en-US" sz="6000" b="1" dirty="0">
                <a:solidFill>
                  <a:schemeClr val="accent2">
                    <a:lumMod val="75000"/>
                  </a:schemeClr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20s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D1A447-0C52-44CD-9920-5E05FBEDFF51}"/>
              </a:ext>
            </a:extLst>
          </p:cNvPr>
          <p:cNvSpPr txBox="1"/>
          <p:nvPr/>
        </p:nvSpPr>
        <p:spPr>
          <a:xfrm>
            <a:off x="3251907" y="9352504"/>
            <a:ext cx="6763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Data from Life Insurance Association, posted by </a:t>
            </a:r>
            <a:r>
              <a:rPr lang="en-SG" dirty="0">
                <a:hlinkClick r:id="rId8"/>
              </a:rPr>
              <a:t>Asia Advisers Network</a:t>
            </a:r>
            <a:endParaRPr lang="en-SG" dirty="0"/>
          </a:p>
        </p:txBody>
      </p:sp>
      <p:sp>
        <p:nvSpPr>
          <p:cNvPr id="21" name="Freeform 2">
            <a:extLst>
              <a:ext uri="{FF2B5EF4-FFF2-40B4-BE49-F238E27FC236}">
                <a16:creationId xmlns:a16="http://schemas.microsoft.com/office/drawing/2014/main" id="{34C88170-C334-465F-83D6-C62572A25808}"/>
              </a:ext>
            </a:extLst>
          </p:cNvPr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2294311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1403257" y="-2063842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1C78D19A-7B2C-47E9-937C-BE4F36AC066F}"/>
              </a:ext>
            </a:extLst>
          </p:cNvPr>
          <p:cNvSpPr/>
          <p:nvPr/>
        </p:nvSpPr>
        <p:spPr>
          <a:xfrm rot="5400000" flipH="1" flipV="1">
            <a:off x="14827342" y="5556159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4840371" y="6758253"/>
                </a:moveTo>
                <a:lnTo>
                  <a:pt x="0" y="6758253"/>
                </a:lnTo>
                <a:lnTo>
                  <a:pt x="0" y="0"/>
                </a:lnTo>
                <a:lnTo>
                  <a:pt x="4840371" y="0"/>
                </a:lnTo>
                <a:lnTo>
                  <a:pt x="4840371" y="675825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BFE684-10B7-4BB6-8188-EE50A7490A7E}"/>
              </a:ext>
            </a:extLst>
          </p:cNvPr>
          <p:cNvSpPr txBox="1"/>
          <p:nvPr/>
        </p:nvSpPr>
        <p:spPr>
          <a:xfrm>
            <a:off x="1981200" y="2823240"/>
            <a:ext cx="57150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lexandria Bold" panose="020B0604020202020204" charset="-78"/>
                <a:cs typeface="Alexandria Bold" panose="020B0604020202020204" charset="-78"/>
              </a:rPr>
              <a:t> </a:t>
            </a:r>
            <a:r>
              <a:rPr lang="en-US" sz="2400" dirty="0">
                <a:latin typeface="Alexandria Bold" panose="020B0604020202020204" charset="-78"/>
                <a:cs typeface="Alexandria Bold" panose="020B0604020202020204" charset="-78"/>
              </a:rPr>
              <a:t>Precision (Trustworthiness): </a:t>
            </a: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lexandria Bold" panose="020B0604020202020204" charset="-78"/>
                <a:cs typeface="Alexandria Bold" panose="020B0604020202020204" charset="-78"/>
              </a:rPr>
              <a:t>This is all about the model's claims. When the model says, "This is a DIRECT - Great Term policy!", how often is it right?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lexandria Bold" panose="020B0604020202020204" charset="-78"/>
                <a:cs typeface="Alexandria Bold" panose="020B0604020202020204" charset="-78"/>
              </a:rPr>
              <a:t>A high precision means you can trust the model when it makes that claim. It doesn't make many false alarms.</a:t>
            </a:r>
            <a:endParaRPr lang="en-SG" sz="2000" dirty="0">
              <a:solidFill>
                <a:schemeClr val="accent2">
                  <a:lumMod val="75000"/>
                </a:schemeClr>
              </a:solidFill>
              <a:latin typeface="Alexandria Bold" panose="020B0604020202020204" charset="-78"/>
              <a:cs typeface="Alexandria Bold" panose="020B0604020202020204" charset="-7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8823A5-FE52-4D93-A652-47B39155745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295399" y="5599031"/>
            <a:ext cx="5829301" cy="1905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3F78D5-95F0-4C92-8CBB-842C6CC950E1}"/>
              </a:ext>
            </a:extLst>
          </p:cNvPr>
          <p:cNvSpPr txBox="1"/>
          <p:nvPr/>
        </p:nvSpPr>
        <p:spPr>
          <a:xfrm>
            <a:off x="9982200" y="2515463"/>
            <a:ext cx="5715001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lexandria Bold" panose="020B0604020202020204" charset="-78"/>
                <a:cs typeface="Alexandria Bold" panose="020B0604020202020204" charset="-78"/>
              </a:rPr>
              <a:t>Recall (Thoroughness): </a:t>
            </a:r>
          </a:p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lexandria Bold" panose="020B0604020202020204" charset="-78"/>
                <a:cs typeface="Alexandria Bold" panose="020B0604020202020204" charset="-78"/>
              </a:rPr>
              <a:t>This is about the real world. Of all the policies that were actually DIRECT - Great Term policies, how many of them did the model successfully find? A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lexandria Bold" panose="020B0604020202020204" charset="-78"/>
                <a:cs typeface="Alexandria Bold" panose="020B0604020202020204" charset="-78"/>
              </a:rPr>
              <a:t>high recall means the model is very good at finding all the examples of that policy type and doesn't miss many.</a:t>
            </a:r>
            <a:endParaRPr lang="en-SG" sz="2000" dirty="0">
              <a:solidFill>
                <a:schemeClr val="accent2">
                  <a:lumMod val="75000"/>
                </a:schemeClr>
              </a:solidFill>
              <a:latin typeface="Alexandria Bold" panose="020B0604020202020204" charset="-78"/>
              <a:cs typeface="Alexandria Bold" panose="020B0604020202020204" charset="-78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C65892-54AE-4815-A4A3-1C6D9C79C0C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822473" y="5599031"/>
            <a:ext cx="6034453" cy="1905000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A6473607-3F66-42C2-820B-5397C889748B}"/>
              </a:ext>
            </a:extLst>
          </p:cNvPr>
          <p:cNvSpPr txBox="1"/>
          <p:nvPr/>
        </p:nvSpPr>
        <p:spPr>
          <a:xfrm>
            <a:off x="4014057" y="273720"/>
            <a:ext cx="9975666" cy="1235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sz="440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Explanation on 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8235913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9"/>
          <p:cNvSpPr/>
          <p:nvPr/>
        </p:nvSpPr>
        <p:spPr>
          <a:xfrm flipV="1">
            <a:off x="3048000" y="9174929"/>
            <a:ext cx="13166256" cy="2272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6193474" y="8648700"/>
            <a:ext cx="1271574" cy="74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05</a:t>
            </a: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96CB0398-CB1F-4C78-947B-BB1DB70CC262}"/>
              </a:ext>
            </a:extLst>
          </p:cNvPr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A86A9CBD-45FE-423A-9C8B-69F8BFB40180}"/>
              </a:ext>
            </a:extLst>
          </p:cNvPr>
          <p:cNvSpPr/>
          <p:nvPr/>
        </p:nvSpPr>
        <p:spPr>
          <a:xfrm rot="5400000">
            <a:off x="-843493" y="-1709627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2CCF89BE-C330-49CB-8104-D36A2222EDD0}"/>
              </a:ext>
            </a:extLst>
          </p:cNvPr>
          <p:cNvSpPr txBox="1"/>
          <p:nvPr/>
        </p:nvSpPr>
        <p:spPr>
          <a:xfrm>
            <a:off x="692843" y="2413378"/>
            <a:ext cx="7651999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40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Direct Purchase </a:t>
            </a:r>
            <a:r>
              <a:rPr lang="en-US" sz="400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Insurance</a:t>
            </a:r>
          </a:p>
          <a:p>
            <a:pPr algn="ctr"/>
            <a:r>
              <a:rPr lang="en-US" sz="400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(DPI)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AE07D5F-0B62-4BAF-98D7-6627BC3FE379}"/>
              </a:ext>
            </a:extLst>
          </p:cNvPr>
          <p:cNvGrpSpPr/>
          <p:nvPr/>
        </p:nvGrpSpPr>
        <p:grpSpPr>
          <a:xfrm>
            <a:off x="8496035" y="2857500"/>
            <a:ext cx="11187043" cy="5477572"/>
            <a:chOff x="4381484" y="2631384"/>
            <a:chExt cx="11187043" cy="5477572"/>
          </a:xfrm>
        </p:grpSpPr>
        <p:graphicFrame>
          <p:nvGraphicFramePr>
            <p:cNvPr id="15" name="Chart 14">
              <a:extLst>
                <a:ext uri="{FF2B5EF4-FFF2-40B4-BE49-F238E27FC236}">
                  <a16:creationId xmlns:a16="http://schemas.microsoft.com/office/drawing/2014/main" id="{FB8511EF-1FEE-44E7-9A26-253F590EB29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83662971"/>
                </p:ext>
              </p:extLst>
            </p:nvPr>
          </p:nvGraphicFramePr>
          <p:xfrm>
            <a:off x="6096000" y="2631384"/>
            <a:ext cx="6096000" cy="50242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038D56-68F1-46D2-9EAC-E5803DAC2FEB}"/>
                </a:ext>
              </a:extLst>
            </p:cNvPr>
            <p:cNvSpPr txBox="1"/>
            <p:nvPr/>
          </p:nvSpPr>
          <p:spPr>
            <a:xfrm>
              <a:off x="11467633" y="3958481"/>
              <a:ext cx="4100894" cy="4308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11448"/>
                </a:lnSpc>
                <a:defRPr sz="6000" b="1">
                  <a:solidFill>
                    <a:srgbClr val="3F3D3E"/>
                  </a:solidFill>
                  <a:latin typeface="Alexandria Bold"/>
                  <a:ea typeface="Alexandria Bold"/>
                  <a:cs typeface="Alexandria Bold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SG" sz="2800" dirty="0">
                  <a:solidFill>
                    <a:schemeClr val="accent2">
                      <a:lumMod val="75000"/>
                    </a:schemeClr>
                  </a:solidFill>
                </a:rPr>
                <a:t>Low cost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BE1394-3BE1-42D4-A7D9-6CDCFF37A732}"/>
                </a:ext>
              </a:extLst>
            </p:cNvPr>
            <p:cNvSpPr txBox="1"/>
            <p:nvPr/>
          </p:nvSpPr>
          <p:spPr>
            <a:xfrm>
              <a:off x="10141553" y="7247182"/>
              <a:ext cx="4100894" cy="8617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11448"/>
                </a:lnSpc>
                <a:defRPr sz="6000" b="1">
                  <a:solidFill>
                    <a:srgbClr val="3F3D3E"/>
                  </a:solidFill>
                  <a:latin typeface="Alexandria Bold"/>
                  <a:ea typeface="Alexandria Bold"/>
                  <a:cs typeface="Alexandria Bold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SG" sz="2800" dirty="0">
                  <a:solidFill>
                    <a:schemeClr val="accent2">
                      <a:lumMod val="75000"/>
                    </a:schemeClr>
                  </a:solidFill>
                </a:rPr>
                <a:t>40.7% of Insurance Market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A0E9D08-4445-4164-8D12-0E376ACFCBD6}"/>
                </a:ext>
              </a:extLst>
            </p:cNvPr>
            <p:cNvSpPr txBox="1"/>
            <p:nvPr/>
          </p:nvSpPr>
          <p:spPr>
            <a:xfrm>
              <a:off x="4914900" y="6312961"/>
              <a:ext cx="2362200" cy="4308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11448"/>
                </a:lnSpc>
                <a:defRPr sz="6000" b="1">
                  <a:solidFill>
                    <a:srgbClr val="3F3D3E"/>
                  </a:solidFill>
                  <a:latin typeface="Alexandria Bold"/>
                  <a:ea typeface="Alexandria Bold"/>
                  <a:cs typeface="Alexandria Bold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SG" sz="2800" dirty="0">
                  <a:solidFill>
                    <a:schemeClr val="accent2">
                      <a:lumMod val="75000"/>
                    </a:schemeClr>
                  </a:solidFill>
                </a:rPr>
                <a:t>Full control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93D14E-B319-4A7D-9C43-DF3B637319BD}"/>
                </a:ext>
              </a:extLst>
            </p:cNvPr>
            <p:cNvSpPr txBox="1"/>
            <p:nvPr/>
          </p:nvSpPr>
          <p:spPr>
            <a:xfrm>
              <a:off x="4381484" y="3312151"/>
              <a:ext cx="3144207" cy="8617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11448"/>
                </a:lnSpc>
                <a:defRPr sz="6000" b="1">
                  <a:solidFill>
                    <a:srgbClr val="3F3D3E"/>
                  </a:solidFill>
                  <a:latin typeface="Alexandria Bold"/>
                  <a:ea typeface="Alexandria Bold"/>
                  <a:cs typeface="Alexandria Bold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SG" sz="2800" dirty="0">
                  <a:solidFill>
                    <a:schemeClr val="accent2">
                      <a:lumMod val="75000"/>
                    </a:schemeClr>
                  </a:solidFill>
                </a:rPr>
                <a:t>Comprehensive starting point 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F42E312-E26C-47B5-A57C-7319ED388C12}"/>
              </a:ext>
            </a:extLst>
          </p:cNvPr>
          <p:cNvSpPr txBox="1"/>
          <p:nvPr/>
        </p:nvSpPr>
        <p:spPr>
          <a:xfrm>
            <a:off x="2058682" y="3741169"/>
            <a:ext cx="4920322" cy="5170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11448"/>
              </a:lnSpc>
              <a:defRPr sz="6000" b="1">
                <a:solidFill>
                  <a:srgbClr val="3F3D3E"/>
                </a:solidFill>
                <a:latin typeface="Alexandria Bold"/>
                <a:ea typeface="Alexandria Bold"/>
                <a:cs typeface="Alexandria Bold"/>
              </a:defRPr>
            </a:lvl1pPr>
          </a:lstStyle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Launched in 2016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2800" dirty="0">
                <a:solidFill>
                  <a:schemeClr val="accent2">
                    <a:lumMod val="75000"/>
                  </a:schemeClr>
                </a:solidFill>
              </a:rPr>
              <a:t>Buy Online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 need for a Financial Consultant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2800" dirty="0">
                <a:solidFill>
                  <a:schemeClr val="accent2">
                    <a:lumMod val="75000"/>
                  </a:schemeClr>
                </a:solidFill>
              </a:rPr>
              <a:t>Simple</a:t>
            </a:r>
            <a:r>
              <a:rPr lang="en-SG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en-SG" sz="2800" dirty="0">
                <a:solidFill>
                  <a:schemeClr val="accent2">
                    <a:lumMod val="75000"/>
                  </a:schemeClr>
                </a:solidFill>
              </a:rPr>
              <a:t>Straightforward</a:t>
            </a:r>
          </a:p>
          <a:p>
            <a:pPr algn="l">
              <a:lnSpc>
                <a:spcPct val="100000"/>
              </a:lnSpc>
            </a:pPr>
            <a:endParaRPr lang="en-SG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SG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SG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356C3DB9-E090-4FBE-86E7-0BA12F200DC3}"/>
              </a:ext>
            </a:extLst>
          </p:cNvPr>
          <p:cNvSpPr txBox="1"/>
          <p:nvPr/>
        </p:nvSpPr>
        <p:spPr>
          <a:xfrm>
            <a:off x="3528007" y="465957"/>
            <a:ext cx="11231985" cy="12865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sz="600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Existing Industry Solution</a:t>
            </a:r>
          </a:p>
        </p:txBody>
      </p:sp>
    </p:spTree>
    <p:extLst>
      <p:ext uri="{BB962C8B-B14F-4D97-AF65-F5344CB8AC3E}">
        <p14:creationId xmlns:p14="http://schemas.microsoft.com/office/powerpoint/2010/main" val="156414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281835" y="576201"/>
            <a:ext cx="10698585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The Younger Generation’s Dilemma</a:t>
            </a:r>
          </a:p>
        </p:txBody>
      </p:sp>
      <p:sp>
        <p:nvSpPr>
          <p:cNvPr id="9" name="AutoShape 9"/>
          <p:cNvSpPr/>
          <p:nvPr/>
        </p:nvSpPr>
        <p:spPr>
          <a:xfrm flipV="1">
            <a:off x="3048000" y="9174929"/>
            <a:ext cx="13166256" cy="2272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6078200" y="8648700"/>
            <a:ext cx="1271574" cy="74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03</a:t>
            </a: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96CB0398-CB1F-4C78-947B-BB1DB70CC262}"/>
              </a:ext>
            </a:extLst>
          </p:cNvPr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C6A329-67E1-4E85-A42E-315EB636F141}"/>
              </a:ext>
            </a:extLst>
          </p:cNvPr>
          <p:cNvSpPr txBox="1"/>
          <p:nvPr/>
        </p:nvSpPr>
        <p:spPr>
          <a:xfrm>
            <a:off x="1821514" y="3368734"/>
            <a:ext cx="11644694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11448"/>
              </a:lnSpc>
              <a:defRPr sz="6000" b="1">
                <a:solidFill>
                  <a:srgbClr val="3F3D3E"/>
                </a:solidFill>
                <a:latin typeface="Alexandria Bold"/>
                <a:ea typeface="Alexandria Bold"/>
                <a:cs typeface="Alexandria Bold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SG" sz="2800" dirty="0"/>
              <a:t>“ </a:t>
            </a:r>
            <a:r>
              <a:rPr lang="en-SG" sz="2800" dirty="0">
                <a:solidFill>
                  <a:schemeClr val="accent2">
                    <a:lumMod val="75000"/>
                  </a:schemeClr>
                </a:solidFill>
              </a:rPr>
              <a:t>Financially</a:t>
            </a:r>
            <a:r>
              <a:rPr lang="en-SG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...</a:t>
            </a:r>
            <a:r>
              <a:rPr lang="en-SG" sz="28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SG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</a:t>
            </a:r>
            <a:r>
              <a:rPr lang="en-SG" sz="2800" dirty="0">
                <a:solidFill>
                  <a:schemeClr val="accent2">
                    <a:lumMod val="75000"/>
                  </a:schemeClr>
                </a:solidFill>
              </a:rPr>
              <a:t> unnecessary expenditure</a:t>
            </a:r>
            <a:r>
              <a:rPr lang="en-SG" sz="2800" dirty="0"/>
              <a:t>… 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E40550-1862-4EE4-9010-1651E12BED8D}"/>
              </a:ext>
            </a:extLst>
          </p:cNvPr>
          <p:cNvSpPr txBox="1"/>
          <p:nvPr/>
        </p:nvSpPr>
        <p:spPr>
          <a:xfrm>
            <a:off x="11980211" y="6025693"/>
            <a:ext cx="4755547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11448"/>
              </a:lnSpc>
              <a:defRPr sz="6000" b="1">
                <a:solidFill>
                  <a:srgbClr val="3F3D3E"/>
                </a:solidFill>
                <a:latin typeface="Alexandria Bold"/>
                <a:ea typeface="Alexandria Bold"/>
                <a:cs typeface="Alexandria Bold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SG" sz="2400" dirty="0"/>
              <a:t>- Interviews from </a:t>
            </a:r>
            <a:r>
              <a:rPr lang="en-SG" sz="2400" dirty="0">
                <a:hlinkClick r:id="rId7"/>
              </a:rPr>
              <a:t>CNA</a:t>
            </a:r>
            <a:endParaRPr lang="en-SG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CCC715-1592-480E-901B-7DBF8EC1FCB4}"/>
              </a:ext>
            </a:extLst>
          </p:cNvPr>
          <p:cNvSpPr txBox="1"/>
          <p:nvPr/>
        </p:nvSpPr>
        <p:spPr>
          <a:xfrm>
            <a:off x="5531453" y="4693993"/>
            <a:ext cx="11644694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11448"/>
              </a:lnSpc>
              <a:defRPr sz="6000" b="1">
                <a:solidFill>
                  <a:srgbClr val="3F3D3E"/>
                </a:solidFill>
                <a:latin typeface="Alexandria Bold"/>
                <a:ea typeface="Alexandria Bold"/>
                <a:cs typeface="Alexandria Bold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SG" sz="2800" dirty="0"/>
              <a:t>“… </a:t>
            </a:r>
            <a:r>
              <a:rPr lang="en-SG" sz="2800" dirty="0">
                <a:solidFill>
                  <a:schemeClr val="accent2">
                    <a:lumMod val="75000"/>
                  </a:schemeClr>
                </a:solidFill>
              </a:rPr>
              <a:t>understand </a:t>
            </a:r>
            <a:r>
              <a:rPr lang="en-SG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en-SG" sz="2800" dirty="0">
                <a:solidFill>
                  <a:schemeClr val="accent2">
                    <a:lumMod val="75000"/>
                  </a:schemeClr>
                </a:solidFill>
              </a:rPr>
              <a:t> importance of being protected</a:t>
            </a:r>
            <a:r>
              <a:rPr lang="en-SG" sz="2800" dirty="0"/>
              <a:t>… </a:t>
            </a:r>
            <a:r>
              <a:rPr lang="en-SG" sz="2800" dirty="0">
                <a:solidFill>
                  <a:schemeClr val="accent2">
                    <a:lumMod val="75000"/>
                  </a:schemeClr>
                </a:solidFill>
              </a:rPr>
              <a:t>spend </a:t>
            </a:r>
            <a:r>
              <a:rPr lang="en-SG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current </a:t>
            </a:r>
            <a:r>
              <a:rPr lang="en-SG" sz="2800" dirty="0">
                <a:solidFill>
                  <a:schemeClr val="accent2">
                    <a:lumMod val="75000"/>
                  </a:schemeClr>
                </a:solidFill>
              </a:rPr>
              <a:t>experiences that they enjoy</a:t>
            </a:r>
            <a:r>
              <a:rPr lang="en-SG" sz="2800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1952070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307579" y="3007981"/>
            <a:ext cx="11672841" cy="2767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sz="660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Where can we go to get a </a:t>
            </a: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budget</a:t>
            </a:r>
            <a:r>
              <a:rPr lang="en-US" sz="660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?</a:t>
            </a:r>
          </a:p>
        </p:txBody>
      </p:sp>
      <p:sp>
        <p:nvSpPr>
          <p:cNvPr id="9" name="AutoShape 9"/>
          <p:cNvSpPr/>
          <p:nvPr/>
        </p:nvSpPr>
        <p:spPr>
          <a:xfrm flipV="1">
            <a:off x="3048000" y="9174929"/>
            <a:ext cx="13166256" cy="2272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6154400" y="8648700"/>
            <a:ext cx="1271574" cy="74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04</a:t>
            </a: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96CB0398-CB1F-4C78-947B-BB1DB70CC262}"/>
              </a:ext>
            </a:extLst>
          </p:cNvPr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A86A9CBD-45FE-423A-9C8B-69F8BFB40180}"/>
              </a:ext>
            </a:extLst>
          </p:cNvPr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924747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9F6C8D-C4CC-4045-A52E-46B667C0A0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714" y="1300491"/>
            <a:ext cx="11244572" cy="7788036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 flipV="1">
            <a:off x="3048000" y="9174929"/>
            <a:ext cx="13166256" cy="2272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6204839" y="8602816"/>
            <a:ext cx="1271574" cy="74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05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C98F90F-C0A1-4107-870A-C0FFF72BF9AD}"/>
              </a:ext>
            </a:extLst>
          </p:cNvPr>
          <p:cNvSpPr/>
          <p:nvPr/>
        </p:nvSpPr>
        <p:spPr>
          <a:xfrm>
            <a:off x="3521714" y="3472571"/>
            <a:ext cx="10515600" cy="1546566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96CB0398-CB1F-4C78-947B-BB1DB70CC262}"/>
              </a:ext>
            </a:extLst>
          </p:cNvPr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F7E79F-E9C6-4A93-AB2B-6439B632228F}"/>
              </a:ext>
            </a:extLst>
          </p:cNvPr>
          <p:cNvSpPr txBox="1"/>
          <p:nvPr/>
        </p:nvSpPr>
        <p:spPr>
          <a:xfrm>
            <a:off x="8312871" y="5244549"/>
            <a:ext cx="4515931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11448"/>
              </a:lnSpc>
              <a:defRPr sz="6000" b="1">
                <a:solidFill>
                  <a:srgbClr val="3F3D3E"/>
                </a:solidFill>
                <a:latin typeface="Alexandria Bold"/>
                <a:ea typeface="Alexandria Bold"/>
                <a:cs typeface="Alexandria Bold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SG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 pages of questions to determine budget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35D4B101-8A12-4A87-BE2D-600FF237BA2A}"/>
              </a:ext>
            </a:extLst>
          </p:cNvPr>
          <p:cNvSpPr txBox="1"/>
          <p:nvPr/>
        </p:nvSpPr>
        <p:spPr>
          <a:xfrm>
            <a:off x="3238500" y="314597"/>
            <a:ext cx="11811000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40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Existing Budget Calculators too lengthy </a:t>
            </a:r>
            <a:endParaRPr lang="en-US" sz="4000" b="1" dirty="0">
              <a:solidFill>
                <a:srgbClr val="3F3D3E"/>
              </a:solidFill>
              <a:latin typeface="Alexandria Bold"/>
              <a:ea typeface="Alexandria Bold"/>
              <a:cs typeface="Alexandria Bold"/>
              <a:sym typeface="Alexandria Bold"/>
            </a:endParaRPr>
          </a:p>
        </p:txBody>
      </p:sp>
    </p:spTree>
    <p:extLst>
      <p:ext uri="{BB962C8B-B14F-4D97-AF65-F5344CB8AC3E}">
        <p14:creationId xmlns:p14="http://schemas.microsoft.com/office/powerpoint/2010/main" val="416791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307579" y="3225567"/>
            <a:ext cx="11672841" cy="2748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sz="660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Where do we go to make </a:t>
            </a:r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comparisons</a:t>
            </a:r>
            <a:r>
              <a:rPr lang="en-US" sz="660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?</a:t>
            </a:r>
          </a:p>
        </p:txBody>
      </p:sp>
      <p:sp>
        <p:nvSpPr>
          <p:cNvPr id="9" name="AutoShape 9"/>
          <p:cNvSpPr/>
          <p:nvPr/>
        </p:nvSpPr>
        <p:spPr>
          <a:xfrm flipV="1">
            <a:off x="3048000" y="9174929"/>
            <a:ext cx="13166256" cy="2272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6154400" y="8648700"/>
            <a:ext cx="1271574" cy="74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06</a:t>
            </a: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96CB0398-CB1F-4C78-947B-BB1DB70CC262}"/>
              </a:ext>
            </a:extLst>
          </p:cNvPr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A86A9CBD-45FE-423A-9C8B-69F8BFB40180}"/>
              </a:ext>
            </a:extLst>
          </p:cNvPr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268265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9"/>
          <p:cNvSpPr/>
          <p:nvPr/>
        </p:nvSpPr>
        <p:spPr>
          <a:xfrm flipV="1">
            <a:off x="3048000" y="9174929"/>
            <a:ext cx="13166256" cy="22720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6204839" y="8602816"/>
            <a:ext cx="1271574" cy="74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07</a:t>
            </a: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96CB0398-CB1F-4C78-947B-BB1DB70CC262}"/>
              </a:ext>
            </a:extLst>
          </p:cNvPr>
          <p:cNvSpPr/>
          <p:nvPr/>
        </p:nvSpPr>
        <p:spPr>
          <a:xfrm rot="-574333">
            <a:off x="-598671" y="5498906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C4DB9-7696-4D11-9B3B-59F09A4EAF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558" y="1257143"/>
            <a:ext cx="4706739" cy="1115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29246F-71A4-4F6F-A926-8E1C9E8E8F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618263"/>
            <a:ext cx="4706739" cy="63679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801F005-7204-4027-BE5D-7F36E70A19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616880"/>
            <a:ext cx="4579010" cy="6367942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C98F90F-C0A1-4107-870A-C0FFF72BF9AD}"/>
              </a:ext>
            </a:extLst>
          </p:cNvPr>
          <p:cNvSpPr/>
          <p:nvPr/>
        </p:nvSpPr>
        <p:spPr>
          <a:xfrm>
            <a:off x="9080135" y="4998312"/>
            <a:ext cx="4706739" cy="3934100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D09A5A0C-8F9C-4373-A2AD-F46F3C9E5864}"/>
              </a:ext>
            </a:extLst>
          </p:cNvPr>
          <p:cNvSpPr txBox="1"/>
          <p:nvPr/>
        </p:nvSpPr>
        <p:spPr>
          <a:xfrm>
            <a:off x="3238500" y="314597"/>
            <a:ext cx="11811000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40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Redirection to Contact Information</a:t>
            </a:r>
            <a:endParaRPr lang="en-US" sz="4000" b="1" dirty="0">
              <a:solidFill>
                <a:srgbClr val="3F3D3E"/>
              </a:solidFill>
              <a:latin typeface="Alexandria Bold"/>
              <a:ea typeface="Alexandria Bold"/>
              <a:cs typeface="Alexandria Bold"/>
              <a:sym typeface="Alexandria Bold"/>
            </a:endParaRPr>
          </a:p>
        </p:txBody>
      </p:sp>
    </p:spTree>
    <p:extLst>
      <p:ext uri="{BB962C8B-B14F-4D97-AF65-F5344CB8AC3E}">
        <p14:creationId xmlns:p14="http://schemas.microsoft.com/office/powerpoint/2010/main" val="272077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98671" y="-1743170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640894" y="-210629"/>
            <a:ext cx="9205169" cy="1286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48"/>
              </a:lnSpc>
            </a:pPr>
            <a:r>
              <a:rPr lang="en-US" sz="6000" b="1" dirty="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Consumer Problems</a:t>
            </a:r>
          </a:p>
        </p:txBody>
      </p:sp>
      <p:sp>
        <p:nvSpPr>
          <p:cNvPr id="5" name="Freeform 5"/>
          <p:cNvSpPr/>
          <p:nvPr/>
        </p:nvSpPr>
        <p:spPr>
          <a:xfrm rot="-574333">
            <a:off x="-727696" y="5329682"/>
            <a:ext cx="4840370" cy="6758253"/>
          </a:xfrm>
          <a:custGeom>
            <a:avLst/>
            <a:gdLst/>
            <a:ahLst/>
            <a:cxnLst/>
            <a:rect l="l" t="t" r="r" b="b"/>
            <a:pathLst>
              <a:path w="4840370" h="6758253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3429001" y="9451487"/>
            <a:ext cx="13699644" cy="12693"/>
          </a:xfrm>
          <a:prstGeom prst="line">
            <a:avLst/>
          </a:prstGeom>
          <a:ln w="95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6972538" y="9019603"/>
            <a:ext cx="1271574" cy="74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08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9642D9D-A6CA-416D-AA45-F179749DDDF1}"/>
              </a:ext>
            </a:extLst>
          </p:cNvPr>
          <p:cNvGrpSpPr/>
          <p:nvPr/>
        </p:nvGrpSpPr>
        <p:grpSpPr>
          <a:xfrm>
            <a:off x="1856102" y="1688917"/>
            <a:ext cx="3962400" cy="3454583"/>
            <a:chOff x="1856102" y="1688917"/>
            <a:chExt cx="3962400" cy="345458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E0BE692-AAF9-4375-8D22-BBED30A8EE3B}"/>
                </a:ext>
              </a:extLst>
            </p:cNvPr>
            <p:cNvSpPr/>
            <p:nvPr/>
          </p:nvSpPr>
          <p:spPr>
            <a:xfrm>
              <a:off x="1856102" y="1688917"/>
              <a:ext cx="3962400" cy="3454583"/>
            </a:xfrm>
            <a:prstGeom prst="roundRect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86BA2AC-E56A-4538-9247-A45F3212BDD4}"/>
                </a:ext>
              </a:extLst>
            </p:cNvPr>
            <p:cNvSpPr txBox="1"/>
            <p:nvPr/>
          </p:nvSpPr>
          <p:spPr>
            <a:xfrm>
              <a:off x="2311102" y="3022065"/>
              <a:ext cx="3143239" cy="4308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11448"/>
                </a:lnSpc>
                <a:defRPr sz="6000" b="1">
                  <a:solidFill>
                    <a:srgbClr val="3F3D3E"/>
                  </a:solidFill>
                  <a:latin typeface="Alexandria Bold"/>
                  <a:ea typeface="Alexandria Bold"/>
                  <a:cs typeface="Alexandria Bold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SG" sz="2800" dirty="0">
                  <a:solidFill>
                    <a:schemeClr val="accent2">
                      <a:lumMod val="75000"/>
                    </a:schemeClr>
                  </a:solidFill>
                </a:rPr>
                <a:t>How do I start?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791FAFD-5F27-4319-9E72-797F2E9953D3}"/>
                </a:ext>
              </a:extLst>
            </p:cNvPr>
            <p:cNvSpPr txBox="1"/>
            <p:nvPr/>
          </p:nvSpPr>
          <p:spPr>
            <a:xfrm>
              <a:off x="2311102" y="3628043"/>
              <a:ext cx="3143239" cy="7386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11448"/>
                </a:lnSpc>
                <a:defRPr sz="6000" b="1">
                  <a:solidFill>
                    <a:srgbClr val="3F3D3E"/>
                  </a:solidFill>
                  <a:latin typeface="Alexandria Bold"/>
                  <a:ea typeface="Alexandria Bold"/>
                  <a:cs typeface="Alexandria Bold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SG" sz="2400" dirty="0"/>
                <a:t>On my own how to start? 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8564C38-E4D8-4D0F-98D4-7F144C058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1" y="2034776"/>
              <a:ext cx="907442" cy="907442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27C8AE4-5534-4FB4-A78F-6981D5900D28}"/>
              </a:ext>
            </a:extLst>
          </p:cNvPr>
          <p:cNvGrpSpPr/>
          <p:nvPr/>
        </p:nvGrpSpPr>
        <p:grpSpPr>
          <a:xfrm>
            <a:off x="12469497" y="1720694"/>
            <a:ext cx="3962400" cy="3454584"/>
            <a:chOff x="12496801" y="2153723"/>
            <a:chExt cx="3962400" cy="345458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10E7D3D-7454-44A3-8F80-B2053C9E58BD}"/>
                </a:ext>
              </a:extLst>
            </p:cNvPr>
            <p:cNvSpPr/>
            <p:nvPr/>
          </p:nvSpPr>
          <p:spPr>
            <a:xfrm>
              <a:off x="12496801" y="2153723"/>
              <a:ext cx="3962400" cy="3454584"/>
            </a:xfrm>
            <a:prstGeom prst="roundRect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5AE5786-7127-459F-A220-64A302BAFEF5}"/>
                </a:ext>
              </a:extLst>
            </p:cNvPr>
            <p:cNvSpPr txBox="1"/>
            <p:nvPr/>
          </p:nvSpPr>
          <p:spPr>
            <a:xfrm>
              <a:off x="12906377" y="3527143"/>
              <a:ext cx="3143239" cy="8617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11448"/>
                </a:lnSpc>
                <a:defRPr sz="6000" b="1">
                  <a:solidFill>
                    <a:srgbClr val="3F3D3E"/>
                  </a:solidFill>
                  <a:latin typeface="Alexandria Bold"/>
                  <a:ea typeface="Alexandria Bold"/>
                  <a:cs typeface="Alexandria Bold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SG" sz="2800" dirty="0">
                  <a:solidFill>
                    <a:schemeClr val="accent2">
                      <a:lumMod val="75000"/>
                    </a:schemeClr>
                  </a:solidFill>
                </a:rPr>
                <a:t>Insurance not a Priority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9889469-BEDF-4FCB-8259-587841912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44001" y="2552779"/>
              <a:ext cx="867993" cy="86799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EA65C5E-9ECE-4567-BF85-A5FDC4C004B6}"/>
                </a:ext>
              </a:extLst>
            </p:cNvPr>
            <p:cNvSpPr txBox="1"/>
            <p:nvPr/>
          </p:nvSpPr>
          <p:spPr>
            <a:xfrm>
              <a:off x="12939034" y="4424860"/>
              <a:ext cx="3143239" cy="7386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11448"/>
                </a:lnSpc>
                <a:defRPr sz="6000" b="1">
                  <a:solidFill>
                    <a:srgbClr val="3F3D3E"/>
                  </a:solidFill>
                  <a:latin typeface="Alexandria Bold"/>
                  <a:ea typeface="Alexandria Bold"/>
                  <a:cs typeface="Alexandria Bold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SG" sz="2400" dirty="0"/>
                <a:t>Insurance tends to take a backseat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6AAECF0-E528-4D99-A478-781B963E0618}"/>
              </a:ext>
            </a:extLst>
          </p:cNvPr>
          <p:cNvGrpSpPr/>
          <p:nvPr/>
        </p:nvGrpSpPr>
        <p:grpSpPr>
          <a:xfrm>
            <a:off x="7162799" y="1753819"/>
            <a:ext cx="3962401" cy="3454584"/>
            <a:chOff x="6966342" y="1730811"/>
            <a:chExt cx="3962401" cy="3454584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0D9C9ED-6A9C-4B6C-9155-837AE7F982C6}"/>
                </a:ext>
              </a:extLst>
            </p:cNvPr>
            <p:cNvSpPr/>
            <p:nvPr/>
          </p:nvSpPr>
          <p:spPr>
            <a:xfrm>
              <a:off x="6966342" y="1730811"/>
              <a:ext cx="3962401" cy="3454584"/>
            </a:xfrm>
            <a:prstGeom prst="roundRect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C3C0B1F-7003-44CF-A756-6A3D899DB76F}"/>
                </a:ext>
              </a:extLst>
            </p:cNvPr>
            <p:cNvSpPr txBox="1"/>
            <p:nvPr/>
          </p:nvSpPr>
          <p:spPr>
            <a:xfrm>
              <a:off x="7375923" y="2994091"/>
              <a:ext cx="3143239" cy="8617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11448"/>
                </a:lnSpc>
                <a:defRPr sz="6000" b="1">
                  <a:solidFill>
                    <a:srgbClr val="3F3D3E"/>
                  </a:solidFill>
                  <a:latin typeface="Alexandria Bold"/>
                  <a:ea typeface="Alexandria Bold"/>
                  <a:cs typeface="Alexandria Bold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SG" sz="2800" dirty="0">
                  <a:solidFill>
                    <a:schemeClr val="accent2">
                      <a:lumMod val="75000"/>
                    </a:schemeClr>
                  </a:solidFill>
                </a:rPr>
                <a:t>Lack of Public Benchmarks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5DE476-876B-4578-9E11-6A506BA564E2}"/>
                </a:ext>
              </a:extLst>
            </p:cNvPr>
            <p:cNvSpPr txBox="1"/>
            <p:nvPr/>
          </p:nvSpPr>
          <p:spPr>
            <a:xfrm>
              <a:off x="7375921" y="3966632"/>
              <a:ext cx="3143239" cy="11079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11448"/>
                </a:lnSpc>
                <a:defRPr sz="6000" b="1">
                  <a:solidFill>
                    <a:srgbClr val="3F3D3E"/>
                  </a:solidFill>
                  <a:latin typeface="Alexandria Bold"/>
                  <a:ea typeface="Alexandria Bold"/>
                  <a:cs typeface="Alexandria Bold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SG" sz="2400" dirty="0"/>
                <a:t>How much to buy? How much to spend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D033D05-7978-4D7C-A605-738976099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9600" y="2011768"/>
              <a:ext cx="935883" cy="935883"/>
            </a:xfrm>
            <a:prstGeom prst="rect">
              <a:avLst/>
            </a:prstGeom>
          </p:spPr>
        </p:pic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A665B75-C781-4AB8-A0EF-40F9ADF7EA68}"/>
              </a:ext>
            </a:extLst>
          </p:cNvPr>
          <p:cNvSpPr/>
          <p:nvPr/>
        </p:nvSpPr>
        <p:spPr>
          <a:xfrm>
            <a:off x="4488842" y="5537837"/>
            <a:ext cx="3962400" cy="3454583"/>
          </a:xfrm>
          <a:prstGeom prst="round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A61C61-B9F7-46D8-83A9-A4AAEA320D9C}"/>
              </a:ext>
            </a:extLst>
          </p:cNvPr>
          <p:cNvSpPr txBox="1"/>
          <p:nvPr/>
        </p:nvSpPr>
        <p:spPr>
          <a:xfrm>
            <a:off x="4708246" y="7068371"/>
            <a:ext cx="3536177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11448"/>
              </a:lnSpc>
              <a:defRPr sz="6000" b="1">
                <a:solidFill>
                  <a:srgbClr val="3F3D3E"/>
                </a:solidFill>
                <a:latin typeface="Alexandria Bold"/>
                <a:ea typeface="Alexandria Bold"/>
                <a:cs typeface="Alexandria Bold"/>
              </a:defRPr>
            </a:lvl1pPr>
          </a:lstStyle>
          <a:p>
            <a:pPr>
              <a:lnSpc>
                <a:spcPct val="100000"/>
              </a:lnSpc>
            </a:pPr>
            <a:r>
              <a:rPr lang="en-SG" sz="2800" dirty="0">
                <a:solidFill>
                  <a:schemeClr val="accent2">
                    <a:lumMod val="75000"/>
                  </a:schemeClr>
                </a:solidFill>
              </a:rPr>
              <a:t>No Recommenders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5A8CDF-95F7-4992-B9DD-B364F231A9CE}"/>
              </a:ext>
            </a:extLst>
          </p:cNvPr>
          <p:cNvSpPr txBox="1"/>
          <p:nvPr/>
        </p:nvSpPr>
        <p:spPr>
          <a:xfrm>
            <a:off x="4893248" y="7715200"/>
            <a:ext cx="314323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11448"/>
              </a:lnSpc>
              <a:defRPr sz="6000" b="1">
                <a:solidFill>
                  <a:srgbClr val="3F3D3E"/>
                </a:solidFill>
                <a:latin typeface="Alexandria Bold"/>
                <a:ea typeface="Alexandria Bold"/>
                <a:cs typeface="Alexandria Bold"/>
              </a:defRPr>
            </a:lvl1pPr>
          </a:lstStyle>
          <a:p>
            <a:pPr>
              <a:lnSpc>
                <a:spcPct val="100000"/>
              </a:lnSpc>
            </a:pPr>
            <a:r>
              <a:rPr lang="en-SG" sz="2400" dirty="0"/>
              <a:t>No recommenders online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FBBD0C0-673C-474B-A434-ABFAFB5E5517}"/>
              </a:ext>
            </a:extLst>
          </p:cNvPr>
          <p:cNvSpPr/>
          <p:nvPr/>
        </p:nvSpPr>
        <p:spPr>
          <a:xfrm>
            <a:off x="9836758" y="5537837"/>
            <a:ext cx="3962400" cy="3454583"/>
          </a:xfrm>
          <a:prstGeom prst="round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45DE29-4E23-4EB3-ACC4-B7CE147C4CBC}"/>
              </a:ext>
            </a:extLst>
          </p:cNvPr>
          <p:cNvSpPr txBox="1"/>
          <p:nvPr/>
        </p:nvSpPr>
        <p:spPr>
          <a:xfrm>
            <a:off x="10252632" y="7114588"/>
            <a:ext cx="3143239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11448"/>
              </a:lnSpc>
              <a:defRPr sz="6000" b="1">
                <a:solidFill>
                  <a:srgbClr val="3F3D3E"/>
                </a:solidFill>
                <a:latin typeface="Alexandria Bold"/>
                <a:ea typeface="Alexandria Bold"/>
                <a:cs typeface="Alexandria Bold"/>
              </a:defRPr>
            </a:lvl1pPr>
          </a:lstStyle>
          <a:p>
            <a:pPr>
              <a:lnSpc>
                <a:spcPct val="100000"/>
              </a:lnSpc>
            </a:pPr>
            <a:r>
              <a:rPr lang="en-SG" sz="2800" dirty="0">
                <a:solidFill>
                  <a:schemeClr val="accent2">
                    <a:lumMod val="75000"/>
                  </a:schemeClr>
                </a:solidFill>
              </a:rPr>
              <a:t>Where to look?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D4DB9F-B31E-4241-8D2E-47DADF8369B1}"/>
              </a:ext>
            </a:extLst>
          </p:cNvPr>
          <p:cNvSpPr txBox="1"/>
          <p:nvPr/>
        </p:nvSpPr>
        <p:spPr>
          <a:xfrm>
            <a:off x="10241164" y="7715200"/>
            <a:ext cx="314323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11448"/>
              </a:lnSpc>
              <a:defRPr sz="6000" b="1">
                <a:solidFill>
                  <a:srgbClr val="3F3D3E"/>
                </a:solidFill>
                <a:latin typeface="Alexandria Bold"/>
                <a:ea typeface="Alexandria Bold"/>
                <a:cs typeface="Alexandria Bold"/>
              </a:defRPr>
            </a:lvl1pPr>
          </a:lstStyle>
          <a:p>
            <a:pPr>
              <a:lnSpc>
                <a:spcPct val="100000"/>
              </a:lnSpc>
            </a:pPr>
            <a:r>
              <a:rPr lang="en-SG" sz="2400" dirty="0"/>
              <a:t>Information not consolidated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2C0873-F36C-4ED2-A19D-C112FE3AE85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447" y="5667643"/>
            <a:ext cx="1241776" cy="12417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00A676-632E-4707-8177-2578A58CA6E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472" y="6016433"/>
            <a:ext cx="868621" cy="86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766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2537</TotalTime>
  <Words>1339</Words>
  <Application>Microsoft Office PowerPoint</Application>
  <PresentationFormat>Custom</PresentationFormat>
  <Paragraphs>316</Paragraphs>
  <Slides>31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Garet Bold</vt:lpstr>
      <vt:lpstr>Garet</vt:lpstr>
      <vt:lpstr>Arial</vt:lpstr>
      <vt:lpstr>Alexandria Bold</vt:lpstr>
      <vt:lpstr>Calibri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Professional Project Presentation</dc:title>
  <dc:creator>user</dc:creator>
  <cp:lastModifiedBy>Admin</cp:lastModifiedBy>
  <cp:revision>154</cp:revision>
  <dcterms:created xsi:type="dcterms:W3CDTF">2006-08-16T00:00:00Z</dcterms:created>
  <dcterms:modified xsi:type="dcterms:W3CDTF">2025-09-19T02:28:29Z</dcterms:modified>
  <dc:identifier>DAGyis8tv_I</dc:identifier>
</cp:coreProperties>
</file>